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4630400" cy="8229600"/>
  <p:notesSz cx="8229600" cy="14630400"/>
  <p:embeddedFontLst>
    <p:embeddedFont>
      <p:font typeface="Barlow" panose="00000800000000000000" pitchFamily="34" charset="0"/>
      <p:bold r:id="rId27"/>
    </p:embeddedFont>
    <p:embeddedFont>
      <p:font typeface="Barlow" panose="00000800000000000000" pitchFamily="34" charset="-122"/>
      <p:bold r:id="rId28"/>
    </p:embeddedFont>
    <p:embeddedFont>
      <p:font typeface="Barlow" panose="00000800000000000000" pitchFamily="34" charset="-120"/>
      <p:bold r:id="rId29"/>
    </p:embeddedFont>
    <p:embeddedFont>
      <p:font typeface="Montserrat" panose="00000500000000000000" pitchFamily="34" charset="0"/>
      <p:regular r:id="rId30"/>
      <p:bold r:id="rId31"/>
      <p:italic r:id="rId32"/>
      <p:boldItalic r:id="rId33"/>
    </p:embeddedFont>
    <p:embeddedFont>
      <p:font typeface="Montserrat" panose="00000500000000000000" pitchFamily="34" charset="-122"/>
      <p:regular r:id="rId34"/>
    </p:embeddedFont>
    <p:embeddedFont>
      <p:font typeface="Montserrat" panose="00000500000000000000" pitchFamily="34" charset="-120"/>
      <p:regular r:id="rId35"/>
    </p:embeddedFont>
    <p:embeddedFont>
      <p:font typeface="Calibri" panose="020F0502020204030204" charset="0"/>
      <p:regular r:id="rId36"/>
      <p:bold r:id="rId37"/>
      <p:italic r:id="rId38"/>
      <p:boldItalic r:id="rId39"/>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font" Target="fonts/font13.fntdata"/><Relationship Id="rId38" Type="http://schemas.openxmlformats.org/officeDocument/2006/relationships/font" Target="fonts/font12.fntdata"/><Relationship Id="rId37" Type="http://schemas.openxmlformats.org/officeDocument/2006/relationships/font" Target="fonts/font11.fntdata"/><Relationship Id="rId36" Type="http://schemas.openxmlformats.org/officeDocument/2006/relationships/font" Target="fonts/font10.fntdata"/><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9595961"/>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2.xml"/><Relationship Id="rId2" Type="http://schemas.openxmlformats.org/officeDocument/2006/relationships/image" Target="../media/image23.pn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8.xml"/><Relationship Id="rId2" Type="http://schemas.openxmlformats.org/officeDocument/2006/relationships/image" Target="../media/image28.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9.xml"/><Relationship Id="rId2" Type="http://schemas.openxmlformats.org/officeDocument/2006/relationships/image" Target="../media/image30.png"/><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20.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1.xml"/><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8.xml"/><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0.xml"/><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3918585"/>
          </a:xfrm>
          <a:prstGeom prst="rect">
            <a:avLst/>
          </a:prstGeom>
        </p:spPr>
      </p:pic>
      <p:sp>
        <p:nvSpPr>
          <p:cNvPr id="3" name="Text 0"/>
          <p:cNvSpPr/>
          <p:nvPr/>
        </p:nvSpPr>
        <p:spPr>
          <a:xfrm>
            <a:off x="229235" y="3990975"/>
            <a:ext cx="13872210" cy="1179830"/>
          </a:xfrm>
          <a:prstGeom prst="rect">
            <a:avLst/>
          </a:prstGeom>
          <a:noFill/>
        </p:spPr>
        <p:txBody>
          <a:bodyPr wrap="square" lIns="0" tIns="0" rIns="0" bIns="0" rtlCol="0" anchor="t"/>
          <a:lstStyle/>
          <a:p>
            <a:pPr marL="0" indent="0" algn="ctr">
              <a:lnSpc>
                <a:spcPts val="3850"/>
              </a:lnSpc>
              <a:buNone/>
            </a:pPr>
            <a:r>
              <a:rPr lang="en-US" sz="3050" b="1" dirty="0">
                <a:solidFill>
                  <a:srgbClr val="7068F4"/>
                </a:solidFill>
                <a:latin typeface="Times New Roman" panose="02020603050405020304" charset="0"/>
                <a:ea typeface="Barlow" panose="00000800000000000000" pitchFamily="34" charset="-122"/>
                <a:cs typeface="Times New Roman" panose="02020603050405020304" charset="0"/>
              </a:rPr>
              <a:t>Project of the Future Building and Promoting Digital Agriculture through IoT and AI </a:t>
            </a:r>
            <a:endParaRPr lang="en-US" sz="3050" b="1" dirty="0">
              <a:solidFill>
                <a:srgbClr val="7068F4"/>
              </a:solidFill>
              <a:latin typeface="Times New Roman" panose="02020603050405020304" charset="0"/>
              <a:ea typeface="Barlow" panose="00000800000000000000" pitchFamily="34" charset="-122"/>
              <a:cs typeface="Times New Roman" panose="02020603050405020304" charset="0"/>
            </a:endParaRPr>
          </a:p>
          <a:p>
            <a:pPr marL="0" indent="0" algn="ctr">
              <a:lnSpc>
                <a:spcPts val="3850"/>
              </a:lnSpc>
              <a:buNone/>
            </a:pPr>
            <a:endParaRPr lang="en-US" sz="3050" b="1" dirty="0">
              <a:solidFill>
                <a:srgbClr val="7068F4"/>
              </a:solidFill>
              <a:latin typeface="Times New Roman" panose="02020603050405020304" charset="0"/>
              <a:ea typeface="Barlow" panose="00000800000000000000" pitchFamily="34" charset="-122"/>
              <a:cs typeface="Times New Roman" panose="02020603050405020304" charset="0"/>
            </a:endParaRPr>
          </a:p>
        </p:txBody>
      </p:sp>
      <p:sp>
        <p:nvSpPr>
          <p:cNvPr id="4" name="Text 1"/>
          <p:cNvSpPr/>
          <p:nvPr/>
        </p:nvSpPr>
        <p:spPr>
          <a:xfrm>
            <a:off x="554355" y="5170805"/>
            <a:ext cx="14076045" cy="447040"/>
          </a:xfrm>
          <a:prstGeom prst="rect">
            <a:avLst/>
          </a:prstGeom>
          <a:noFill/>
        </p:spPr>
        <p:txBody>
          <a:bodyPr wrap="none" lIns="0" tIns="0" rIns="0" bIns="0" rtlCol="0" anchor="t"/>
          <a:lstStyle/>
          <a:p>
            <a:pPr marL="0" indent="0">
              <a:lnSpc>
                <a:spcPts val="1350"/>
              </a:lnSpc>
              <a:buNone/>
            </a:pPr>
            <a:r>
              <a:rPr lang="en-US"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I</a:t>
            </a: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TU/FAO Workshop on "Cultivating :  Thúc đẩy nông nghiệp kỹ thuật số qua IOT và AI"</a:t>
            </a:r>
            <a:endPar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a:t>
            </a:r>
            <a:endParaRPr lang="en-US" sz="850" dirty="0"/>
          </a:p>
        </p:txBody>
      </p:sp>
      <p:sp>
        <p:nvSpPr>
          <p:cNvPr id="5" name="Text 2"/>
          <p:cNvSpPr/>
          <p:nvPr/>
        </p:nvSpPr>
        <p:spPr>
          <a:xfrm>
            <a:off x="415925" y="5617845"/>
            <a:ext cx="13968095" cy="880745"/>
          </a:xfrm>
          <a:prstGeom prst="rect">
            <a:avLst/>
          </a:prstGeom>
          <a:noFill/>
        </p:spPr>
        <p:txBody>
          <a:bodyPr wrap="none" lIns="0" tIns="0" rIns="0" bIns="0" rtlCol="0" anchor="t"/>
          <a:lstStyle/>
          <a:p>
            <a:pPr marL="0" indent="0">
              <a:lnSpc>
                <a:spcPts val="1350"/>
              </a:lnSpc>
              <a:buNone/>
            </a:pPr>
            <a:r>
              <a:rPr lang="vi-VN" altLang="en-US" sz="20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a:t>
            </a: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Dự án này được đưa ra nhằm áp dụng những công nghệ tiên tiến và hiện đại nhất vào nền nông nghiệp</a:t>
            </a:r>
            <a:endParaRPr lang="en-US" sz="2000" dirty="0">
              <a:solidFill>
                <a:srgbClr val="272525"/>
              </a:solidFill>
              <a:latin typeface="Times New Roman" panose="02020603050405020304" charset="0"/>
              <a:ea typeface="Montserrat" panose="00000500000000000000" pitchFamily="34" charset="-122"/>
              <a:cs typeface="Times New Roman" panose="02020603050405020304" charset="0"/>
            </a:endParaRPr>
          </a:p>
          <a:p>
            <a:pPr marL="0" indent="0">
              <a:lnSpc>
                <a:spcPts val="1350"/>
              </a:lnSpc>
              <a:buNone/>
            </a:pPr>
            <a:endParaRPr lang="en-US" sz="2000" dirty="0">
              <a:solidFill>
                <a:srgbClr val="272525"/>
              </a:solidFill>
              <a:latin typeface="Times New Roman" panose="02020603050405020304" charset="0"/>
              <a:ea typeface="Montserrat" panose="00000500000000000000" pitchFamily="34" charset="-122"/>
              <a:cs typeface="Times New Roman" panose="02020603050405020304" charset="0"/>
            </a:endParaRPr>
          </a:p>
          <a:p>
            <a:pPr marL="0" indent="0">
              <a:lnSpc>
                <a:spcPts val="1350"/>
              </a:lnSpc>
              <a:buNone/>
            </a:pP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 </a:t>
            </a:r>
            <a:r>
              <a:rPr lang="vi-VN" altLang="en-US" sz="2000" dirty="0">
                <a:solidFill>
                  <a:srgbClr val="272525"/>
                </a:solidFill>
                <a:latin typeface="Times New Roman" panose="02020603050405020304" charset="0"/>
                <a:ea typeface="Montserrat" panose="00000500000000000000" pitchFamily="34" charset="-122"/>
                <a:cs typeface="Times New Roman" panose="02020603050405020304" charset="0"/>
              </a:rPr>
              <a:t> </a:t>
            </a: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Việt Nam, không chỉ nâng cao năng suất và chất lượng sản phẩm mà còn mở rộng tầm ảnh hưởng ra thị </a:t>
            </a:r>
            <a:endParaRPr lang="en-US" sz="2000" dirty="0">
              <a:solidFill>
                <a:srgbClr val="272525"/>
              </a:solidFill>
              <a:latin typeface="Times New Roman" panose="02020603050405020304" charset="0"/>
              <a:ea typeface="Montserrat" panose="00000500000000000000" pitchFamily="34" charset="-122"/>
              <a:cs typeface="Times New Roman" panose="02020603050405020304" charset="0"/>
            </a:endParaRPr>
          </a:p>
          <a:p>
            <a:pPr marL="0" indent="0">
              <a:lnSpc>
                <a:spcPts val="1350"/>
              </a:lnSpc>
              <a:buNone/>
            </a:pPr>
            <a:endParaRPr lang="en-US" sz="2000" dirty="0">
              <a:solidFill>
                <a:srgbClr val="272525"/>
              </a:solidFill>
              <a:latin typeface="Times New Roman" panose="02020603050405020304" charset="0"/>
              <a:ea typeface="Montserrat" panose="00000500000000000000" pitchFamily="34" charset="-122"/>
              <a:cs typeface="Times New Roman" panose="02020603050405020304" charset="0"/>
            </a:endParaRPr>
          </a:p>
          <a:p>
            <a:pPr marL="0" indent="0">
              <a:lnSpc>
                <a:spcPts val="1350"/>
              </a:lnSpc>
              <a:buNone/>
            </a:pPr>
            <a:r>
              <a:rPr lang="vi-VN" altLang="en-US" sz="2000" dirty="0">
                <a:solidFill>
                  <a:srgbClr val="272525"/>
                </a:solidFill>
                <a:latin typeface="Times New Roman" panose="02020603050405020304" charset="0"/>
                <a:ea typeface="Montserrat" panose="00000500000000000000" pitchFamily="34" charset="-122"/>
                <a:cs typeface="Times New Roman" panose="02020603050405020304" charset="0"/>
              </a:rPr>
              <a:t>  </a:t>
            </a: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trường quốc tế.</a:t>
            </a:r>
            <a:endParaRPr lang="en-US" sz="2000" dirty="0">
              <a:latin typeface="Times New Roman" panose="02020603050405020304" charset="0"/>
              <a:cs typeface="Times New Roman" panose="02020603050405020304" charset="0"/>
            </a:endParaRPr>
          </a:p>
        </p:txBody>
      </p:sp>
      <p:sp>
        <p:nvSpPr>
          <p:cNvPr id="6" name="Text 3"/>
          <p:cNvSpPr/>
          <p:nvPr/>
        </p:nvSpPr>
        <p:spPr>
          <a:xfrm>
            <a:off x="554355" y="7323455"/>
            <a:ext cx="13872210" cy="874395"/>
          </a:xfrm>
          <a:prstGeom prst="rect">
            <a:avLst/>
          </a:prstGeom>
          <a:noFill/>
        </p:spPr>
        <p:txBody>
          <a:bodyPr wrap="none" lIns="0" tIns="0" rIns="0" bIns="0" rtlCol="0" anchor="t"/>
          <a:lstStyle/>
          <a:p>
            <a:pPr marL="0" indent="0">
              <a:lnSpc>
                <a:spcPts val="1350"/>
              </a:lnSpc>
              <a:buNone/>
            </a:pPr>
            <a:r>
              <a:rPr lang="vi-VN" altLang="en-US" sz="2000" dirty="0">
                <a:solidFill>
                  <a:srgbClr val="272525"/>
                </a:solidFill>
                <a:latin typeface="Times New Roman" panose="02020603050405020304" charset="0"/>
                <a:ea typeface="Montserrat" panose="00000500000000000000" pitchFamily="34" charset="-122"/>
                <a:cs typeface="Times New Roman" panose="02020603050405020304" charset="0"/>
              </a:rPr>
              <a:t>- </a:t>
            </a: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Điều này góp phần khẳng định vai trò đối nội trong việc phát triển kinh tế trong nước, đồng thời thúc đẩy </a:t>
            </a:r>
            <a:endParaRPr lang="en-US" sz="2000" dirty="0">
              <a:solidFill>
                <a:srgbClr val="272525"/>
              </a:solidFill>
              <a:latin typeface="Times New Roman" panose="02020603050405020304" charset="0"/>
              <a:ea typeface="Montserrat" panose="00000500000000000000" pitchFamily="34" charset="-122"/>
              <a:cs typeface="Times New Roman" panose="02020603050405020304" charset="0"/>
            </a:endParaRPr>
          </a:p>
          <a:p>
            <a:pPr marL="0" indent="0">
              <a:lnSpc>
                <a:spcPts val="1350"/>
              </a:lnSpc>
              <a:buNone/>
            </a:pPr>
            <a:endParaRPr lang="en-US" sz="2000" dirty="0">
              <a:solidFill>
                <a:srgbClr val="272525"/>
              </a:solidFill>
              <a:latin typeface="Times New Roman" panose="02020603050405020304" charset="0"/>
              <a:ea typeface="Montserrat" panose="00000500000000000000" pitchFamily="34" charset="-122"/>
              <a:cs typeface="Times New Roman" panose="02020603050405020304" charset="0"/>
            </a:endParaRPr>
          </a:p>
          <a:p>
            <a:pPr marL="0" indent="0">
              <a:lnSpc>
                <a:spcPts val="1350"/>
              </a:lnSpc>
              <a:buNone/>
            </a:pP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hoạt động đối ngoại, nâng cao vị thế và uy tín của nông nghiệp Việt Nam trên trường quốc tế.</a:t>
            </a:r>
            <a:endParaRPr lang="en-US" sz="2000" dirty="0">
              <a:latin typeface="Times New Roman" panose="02020603050405020304" charset="0"/>
              <a:cs typeface="Times New Roman" panose="02020603050405020304" charset="0"/>
            </a:endParaRPr>
          </a:p>
        </p:txBody>
      </p:sp>
      <p:sp>
        <p:nvSpPr>
          <p:cNvPr id="7" name="Text 4"/>
          <p:cNvSpPr/>
          <p:nvPr/>
        </p:nvSpPr>
        <p:spPr>
          <a:xfrm>
            <a:off x="527685" y="6663690"/>
            <a:ext cx="13856335" cy="494665"/>
          </a:xfrm>
          <a:prstGeom prst="rect">
            <a:avLst/>
          </a:prstGeom>
          <a:noFill/>
        </p:spPr>
        <p:txBody>
          <a:bodyPr wrap="none" lIns="0" tIns="0" rIns="0" bIns="0" rtlCol="0" anchor="t"/>
          <a:lstStyle/>
          <a:p>
            <a:pPr marL="0" indent="0">
              <a:lnSpc>
                <a:spcPts val="1350"/>
              </a:lnSpc>
              <a:buNone/>
            </a:pPr>
            <a:r>
              <a:rPr lang="vi-VN" altLang="en-US" sz="20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a:t>
            </a: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Đây là dự án của tương lai nơi bạn phát triển những xu hướng và công nghệ hiện tại bậc nhất trong những</a:t>
            </a:r>
            <a:endParaRPr lang="en-US" sz="2000" dirty="0">
              <a:solidFill>
                <a:srgbClr val="272525"/>
              </a:solidFill>
              <a:latin typeface="Times New Roman" panose="02020603050405020304" charset="0"/>
              <a:ea typeface="Montserrat" panose="00000500000000000000" pitchFamily="34" charset="-122"/>
              <a:cs typeface="Times New Roman" panose="02020603050405020304" charset="0"/>
            </a:endParaRPr>
          </a:p>
          <a:p>
            <a:pPr marL="0" indent="0">
              <a:lnSpc>
                <a:spcPts val="1350"/>
              </a:lnSpc>
              <a:buNone/>
            </a:pPr>
            <a:endParaRPr lang="en-US" sz="2000" dirty="0">
              <a:solidFill>
                <a:srgbClr val="272525"/>
              </a:solidFill>
              <a:latin typeface="Times New Roman" panose="02020603050405020304" charset="0"/>
              <a:ea typeface="Montserrat" panose="00000500000000000000" pitchFamily="34" charset="-122"/>
              <a:cs typeface="Times New Roman" panose="02020603050405020304" charset="0"/>
            </a:endParaRPr>
          </a:p>
          <a:p>
            <a:pPr marL="0" indent="0">
              <a:lnSpc>
                <a:spcPts val="1350"/>
              </a:lnSpc>
              <a:buNone/>
            </a:pP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 năm tiếp theo .</a:t>
            </a:r>
            <a:endParaRPr lang="en-US" sz="2000" dirty="0">
              <a:latin typeface="Times New Roman" panose="02020603050405020304" charset="0"/>
              <a:cs typeface="Times New Roman" panose="02020603050405020304" charset="0"/>
            </a:endParaRPr>
          </a:p>
        </p:txBody>
      </p:sp>
      <p:sp>
        <p:nvSpPr>
          <p:cNvPr id="11" name="Text Box 10"/>
          <p:cNvSpPr txBox="1"/>
          <p:nvPr/>
        </p:nvSpPr>
        <p:spPr>
          <a:xfrm>
            <a:off x="12687935" y="7602855"/>
            <a:ext cx="4924425" cy="626745"/>
          </a:xfrm>
          <a:prstGeom prst="rect">
            <a:avLst/>
          </a:prstGeom>
          <a:noFill/>
          <a:extLst>
            <a:ext uri="{909E8E84-426E-40DD-AFC4-6F175D3DCCD1}">
              <a14:hiddenFill xmlns:a14="http://schemas.microsoft.com/office/drawing/2010/main">
                <a:solidFill>
                  <a:schemeClr val="bg1"/>
                </a:solidFill>
              </a14:hiddenFill>
            </a:ext>
          </a:extLst>
        </p:spPr>
        <p:txBody>
          <a:bodyPr wrap="square" rtlCol="0">
            <a:noAutofit/>
          </a:bodyPr>
          <a:p>
            <a:endParaRPr lang="en-US">
              <a:solidFill>
                <a:schemeClr val="tx2">
                  <a:lumMod val="60000"/>
                  <a:lumOff val="4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2"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in)">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ox(in)">
                                      <p:cBhvr>
                                        <p:cTn id="27" dur="2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ox(in)">
                                      <p:cBhvr>
                                        <p:cTn id="3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3" grpId="2"/>
      <p:bldP spid="4" grpId="0"/>
      <p:bldP spid="5" grpId="0"/>
      <p:bldP spid="7"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0180" y="385167"/>
            <a:ext cx="6819900" cy="460772"/>
          </a:xfrm>
          <a:prstGeom prst="rect">
            <a:avLst/>
          </a:prstGeom>
          <a:noFill/>
        </p:spPr>
        <p:txBody>
          <a:bodyPr wrap="none" lIns="0" tIns="0" rIns="0" bIns="0" rtlCol="0" anchor="t"/>
          <a:lstStyle/>
          <a:p>
            <a:pPr marL="0" indent="0">
              <a:lnSpc>
                <a:spcPts val="3600"/>
              </a:lnSpc>
              <a:buNone/>
            </a:pPr>
            <a:r>
              <a:rPr lang="en-US" sz="2900" b="1" dirty="0">
                <a:solidFill>
                  <a:srgbClr val="7068F4"/>
                </a:solidFill>
                <a:latin typeface="Barlow" panose="00000800000000000000" pitchFamily="34" charset="0"/>
                <a:ea typeface="Barlow" panose="00000800000000000000" pitchFamily="34" charset="-122"/>
                <a:cs typeface="Barlow" panose="00000800000000000000" pitchFamily="34" charset="-120"/>
              </a:rPr>
              <a:t>Hãy Khám Phá Và Khởi Động Project Nào !!</a:t>
            </a:r>
            <a:endParaRPr lang="en-US" sz="2900" dirty="0"/>
          </a:p>
        </p:txBody>
      </p:sp>
      <p:sp>
        <p:nvSpPr>
          <p:cNvPr id="3" name="Text 1"/>
          <p:cNvSpPr/>
          <p:nvPr/>
        </p:nvSpPr>
        <p:spPr>
          <a:xfrm>
            <a:off x="490180" y="1195983"/>
            <a:ext cx="4323040" cy="460772"/>
          </a:xfrm>
          <a:prstGeom prst="rect">
            <a:avLst/>
          </a:prstGeom>
          <a:noFill/>
        </p:spPr>
        <p:txBody>
          <a:bodyPr wrap="square" lIns="0" tIns="0" rIns="0" bIns="0" rtlCol="0" anchor="t"/>
          <a:lstStyle/>
          <a:p>
            <a:pPr marL="0" indent="0">
              <a:lnSpc>
                <a:spcPts val="1800"/>
              </a:lnSpc>
              <a:buNone/>
            </a:pPr>
            <a:r>
              <a:rPr lang="en-US" sz="1450" b="1" dirty="0">
                <a:solidFill>
                  <a:srgbClr val="7068F4"/>
                </a:solidFill>
                <a:latin typeface="Barlow" panose="00000800000000000000" pitchFamily="34" charset="0"/>
                <a:ea typeface="Barlow" panose="00000800000000000000" pitchFamily="34" charset="-122"/>
                <a:cs typeface="Barlow" panose="00000800000000000000" pitchFamily="34" charset="-120"/>
              </a:rPr>
              <a:t>Bước 1: Sau khi bạn thực hiện 2 bước kia xong nó sẽ hiện ra tất cả các dự án ở đâu  :</a:t>
            </a:r>
            <a:endParaRPr lang="en-US" sz="1450" dirty="0"/>
          </a:p>
        </p:txBody>
      </p:sp>
      <p:pic>
        <p:nvPicPr>
          <p:cNvPr id="4" name="Image 0" descr="preencoded.png"/>
          <p:cNvPicPr>
            <a:picLocks noChangeAspect="1"/>
          </p:cNvPicPr>
          <p:nvPr/>
        </p:nvPicPr>
        <p:blipFill>
          <a:blip r:embed="rId1"/>
          <a:stretch>
            <a:fillRect/>
          </a:stretch>
        </p:blipFill>
        <p:spPr>
          <a:xfrm>
            <a:off x="490180" y="1814274"/>
            <a:ext cx="2596515" cy="1396008"/>
          </a:xfrm>
          <a:prstGeom prst="rect">
            <a:avLst/>
          </a:prstGeom>
        </p:spPr>
      </p:pic>
      <p:sp>
        <p:nvSpPr>
          <p:cNvPr id="5" name="Text 2"/>
          <p:cNvSpPr/>
          <p:nvPr/>
        </p:nvSpPr>
        <p:spPr>
          <a:xfrm>
            <a:off x="490180" y="3367802"/>
            <a:ext cx="4323040" cy="223957"/>
          </a:xfrm>
          <a:prstGeom prst="rect">
            <a:avLst/>
          </a:prstGeom>
          <a:noFill/>
        </p:spPr>
        <p:txBody>
          <a:bodyPr wrap="none" lIns="0" tIns="0" rIns="0" bIns="0" rtlCol="0" anchor="t"/>
          <a:lstStyle/>
          <a:p>
            <a:pPr marL="0" indent="0">
              <a:lnSpc>
                <a:spcPts val="1750"/>
              </a:lnSpc>
              <a:buNone/>
            </a:pPr>
            <a:endParaRPr lang="en-US" sz="1100" dirty="0"/>
          </a:p>
        </p:txBody>
      </p:sp>
      <p:sp>
        <p:nvSpPr>
          <p:cNvPr id="6" name="Text 3"/>
          <p:cNvSpPr/>
          <p:nvPr/>
        </p:nvSpPr>
        <p:spPr>
          <a:xfrm>
            <a:off x="490180" y="3717727"/>
            <a:ext cx="4323040" cy="223957"/>
          </a:xfrm>
          <a:prstGeom prst="rect">
            <a:avLst/>
          </a:prstGeom>
          <a:noFill/>
        </p:spPr>
        <p:txBody>
          <a:bodyPr wrap="none" lIns="0" tIns="0" rIns="0" bIns="0" rtlCol="0" anchor="t"/>
          <a:lstStyle/>
          <a:p>
            <a:pPr marL="0" indent="0">
              <a:lnSpc>
                <a:spcPts val="1750"/>
              </a:lnSpc>
              <a:buNone/>
            </a:pPr>
            <a:r>
              <a:rPr lang="en-US" sz="11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note : nên nhớ bạn chỉ cần mở nó thôi đừng chạy dự án !!</a:t>
            </a:r>
            <a:endParaRPr lang="en-US" sz="1100" dirty="0"/>
          </a:p>
        </p:txBody>
      </p:sp>
      <p:sp>
        <p:nvSpPr>
          <p:cNvPr id="7" name="Text 4"/>
          <p:cNvSpPr/>
          <p:nvPr/>
        </p:nvSpPr>
        <p:spPr>
          <a:xfrm>
            <a:off x="5162550" y="1195983"/>
            <a:ext cx="4321731" cy="691158"/>
          </a:xfrm>
          <a:prstGeom prst="rect">
            <a:avLst/>
          </a:prstGeom>
          <a:noFill/>
        </p:spPr>
        <p:txBody>
          <a:bodyPr wrap="square" lIns="0" tIns="0" rIns="0" bIns="0" rtlCol="0" anchor="t"/>
          <a:lstStyle/>
          <a:p>
            <a:pPr marL="0" indent="0">
              <a:lnSpc>
                <a:spcPts val="1800"/>
              </a:lnSpc>
              <a:buNone/>
            </a:pPr>
            <a:r>
              <a:rPr lang="en-US" sz="1450" b="1" dirty="0">
                <a:solidFill>
                  <a:srgbClr val="7068F4"/>
                </a:solidFill>
                <a:latin typeface="Barlow" panose="00000800000000000000" pitchFamily="34" charset="0"/>
                <a:ea typeface="Barlow" panose="00000800000000000000" pitchFamily="34" charset="-122"/>
                <a:cs typeface="Barlow" panose="00000800000000000000" pitchFamily="34" charset="-120"/>
              </a:rPr>
              <a:t>Bước 2: Hãy vào dự án Demo_xu_ly_du_lieu_max.py và thay đổi đường dẫn hãy đọc những gì tôi viết trên code</a:t>
            </a:r>
            <a:endParaRPr lang="en-US" sz="1450" dirty="0"/>
          </a:p>
        </p:txBody>
      </p:sp>
      <p:pic>
        <p:nvPicPr>
          <p:cNvPr id="8" name="Image 1" descr="preencoded.png"/>
          <p:cNvPicPr>
            <a:picLocks noChangeAspect="1"/>
          </p:cNvPicPr>
          <p:nvPr/>
        </p:nvPicPr>
        <p:blipFill>
          <a:blip r:embed="rId2"/>
          <a:stretch>
            <a:fillRect/>
          </a:stretch>
        </p:blipFill>
        <p:spPr>
          <a:xfrm>
            <a:off x="5162550" y="2044660"/>
            <a:ext cx="4321731" cy="2940725"/>
          </a:xfrm>
          <a:prstGeom prst="rect">
            <a:avLst/>
          </a:prstGeom>
        </p:spPr>
      </p:pic>
      <p:sp>
        <p:nvSpPr>
          <p:cNvPr id="9" name="Text 5"/>
          <p:cNvSpPr/>
          <p:nvPr/>
        </p:nvSpPr>
        <p:spPr>
          <a:xfrm>
            <a:off x="5162550" y="5142905"/>
            <a:ext cx="4321731" cy="223957"/>
          </a:xfrm>
          <a:prstGeom prst="rect">
            <a:avLst/>
          </a:prstGeom>
          <a:noFill/>
        </p:spPr>
        <p:txBody>
          <a:bodyPr wrap="none" lIns="0" tIns="0" rIns="0" bIns="0" rtlCol="0" anchor="t"/>
          <a:lstStyle/>
          <a:p>
            <a:pPr marL="0" indent="0">
              <a:lnSpc>
                <a:spcPts val="1750"/>
              </a:lnSpc>
              <a:buNone/>
            </a:pPr>
            <a:endParaRPr lang="en-US" sz="1100" dirty="0"/>
          </a:p>
        </p:txBody>
      </p:sp>
      <p:sp>
        <p:nvSpPr>
          <p:cNvPr id="10" name="Text 6"/>
          <p:cNvSpPr/>
          <p:nvPr/>
        </p:nvSpPr>
        <p:spPr>
          <a:xfrm>
            <a:off x="9833610" y="1195983"/>
            <a:ext cx="3721060" cy="230386"/>
          </a:xfrm>
          <a:prstGeom prst="rect">
            <a:avLst/>
          </a:prstGeom>
          <a:noFill/>
        </p:spPr>
        <p:txBody>
          <a:bodyPr wrap="none" lIns="0" tIns="0" rIns="0" bIns="0" rtlCol="0" anchor="t"/>
          <a:lstStyle/>
          <a:p>
            <a:pPr marL="0" indent="0">
              <a:lnSpc>
                <a:spcPts val="1800"/>
              </a:lnSpc>
              <a:buNone/>
            </a:pPr>
            <a:r>
              <a:rPr lang="en-US" sz="1450" b="1" dirty="0">
                <a:solidFill>
                  <a:srgbClr val="7068F4"/>
                </a:solidFill>
                <a:latin typeface="Barlow" panose="00000800000000000000" pitchFamily="34" charset="0"/>
                <a:ea typeface="Barlow" panose="00000800000000000000" pitchFamily="34" charset="-122"/>
                <a:cs typeface="Barlow" panose="00000800000000000000" pitchFamily="34" charset="-120"/>
              </a:rPr>
              <a:t>Bước 3: Hãy thay đổi  file_path và output_path</a:t>
            </a:r>
            <a:endParaRPr lang="en-US" sz="1450" dirty="0"/>
          </a:p>
        </p:txBody>
      </p:sp>
      <p:sp>
        <p:nvSpPr>
          <p:cNvPr id="11" name="Text 7"/>
          <p:cNvSpPr/>
          <p:nvPr/>
        </p:nvSpPr>
        <p:spPr>
          <a:xfrm>
            <a:off x="9833610" y="1566386"/>
            <a:ext cx="4321731" cy="223957"/>
          </a:xfrm>
          <a:prstGeom prst="rect">
            <a:avLst/>
          </a:prstGeom>
          <a:noFill/>
        </p:spPr>
        <p:txBody>
          <a:bodyPr wrap="none" lIns="0" tIns="0" rIns="0" bIns="0" rtlCol="0" anchor="t"/>
          <a:lstStyle/>
          <a:p>
            <a:pPr marL="0" indent="0">
              <a:lnSpc>
                <a:spcPts val="1750"/>
              </a:lnSpc>
              <a:buNone/>
            </a:pPr>
            <a:r>
              <a:rPr lang="en-US" sz="11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1.file_path : nơi chưa dữ liệu csv và xls</a:t>
            </a:r>
            <a:endParaRPr lang="en-US" sz="1100" dirty="0"/>
          </a:p>
        </p:txBody>
      </p:sp>
      <p:pic>
        <p:nvPicPr>
          <p:cNvPr id="12" name="Image 2" descr="preencoded.png"/>
          <p:cNvPicPr>
            <a:picLocks noChangeAspect="1"/>
          </p:cNvPicPr>
          <p:nvPr/>
        </p:nvPicPr>
        <p:blipFill>
          <a:blip r:embed="rId3"/>
          <a:stretch>
            <a:fillRect/>
          </a:stretch>
        </p:blipFill>
        <p:spPr>
          <a:xfrm>
            <a:off x="9833610" y="1947862"/>
            <a:ext cx="4321731" cy="1438156"/>
          </a:xfrm>
          <a:prstGeom prst="rect">
            <a:avLst/>
          </a:prstGeom>
        </p:spPr>
      </p:pic>
      <p:sp>
        <p:nvSpPr>
          <p:cNvPr id="13" name="Text 8"/>
          <p:cNvSpPr/>
          <p:nvPr/>
        </p:nvSpPr>
        <p:spPr>
          <a:xfrm>
            <a:off x="9833610" y="3543538"/>
            <a:ext cx="4321731" cy="447913"/>
          </a:xfrm>
          <a:prstGeom prst="rect">
            <a:avLst/>
          </a:prstGeom>
          <a:noFill/>
        </p:spPr>
        <p:txBody>
          <a:bodyPr wrap="square" lIns="0" tIns="0" rIns="0" bIns="0" rtlCol="0" anchor="t"/>
          <a:lstStyle/>
          <a:p>
            <a:pPr marL="0" indent="0">
              <a:lnSpc>
                <a:spcPts val="1750"/>
              </a:lnSpc>
              <a:buNone/>
            </a:pPr>
            <a:r>
              <a:rPr lang="en-US" sz="11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2.Out_part: nơi xuất dữ liệu csv và xls hãy chọn trong thư mục dự án </a:t>
            </a:r>
            <a:endParaRPr lang="en-US" sz="1100" dirty="0"/>
          </a:p>
        </p:txBody>
      </p:sp>
      <p:pic>
        <p:nvPicPr>
          <p:cNvPr id="14" name="Image 3" descr="preencoded.png"/>
          <p:cNvPicPr>
            <a:picLocks noChangeAspect="1"/>
          </p:cNvPicPr>
          <p:nvPr/>
        </p:nvPicPr>
        <p:blipFill>
          <a:blip r:embed="rId4"/>
          <a:stretch>
            <a:fillRect/>
          </a:stretch>
        </p:blipFill>
        <p:spPr>
          <a:xfrm>
            <a:off x="9833610" y="4148971"/>
            <a:ext cx="4321731" cy="1550194"/>
          </a:xfrm>
          <a:prstGeom prst="rect">
            <a:avLst/>
          </a:prstGeom>
        </p:spPr>
      </p:pic>
      <p:sp>
        <p:nvSpPr>
          <p:cNvPr id="15" name="Text 9"/>
          <p:cNvSpPr/>
          <p:nvPr/>
        </p:nvSpPr>
        <p:spPr>
          <a:xfrm>
            <a:off x="9833610" y="5856684"/>
            <a:ext cx="4321731" cy="223957"/>
          </a:xfrm>
          <a:prstGeom prst="rect">
            <a:avLst/>
          </a:prstGeom>
          <a:noFill/>
        </p:spPr>
        <p:txBody>
          <a:bodyPr wrap="none" lIns="0" tIns="0" rIns="0" bIns="0" rtlCol="0" anchor="t"/>
          <a:lstStyle/>
          <a:p>
            <a:pPr marL="0" indent="0">
              <a:lnSpc>
                <a:spcPts val="1750"/>
              </a:lnSpc>
              <a:buNone/>
            </a:pPr>
            <a:endParaRPr lang="en-US" sz="1100" dirty="0"/>
          </a:p>
        </p:txBody>
      </p:sp>
      <p:sp>
        <p:nvSpPr>
          <p:cNvPr id="16" name="Text 10"/>
          <p:cNvSpPr/>
          <p:nvPr/>
        </p:nvSpPr>
        <p:spPr>
          <a:xfrm>
            <a:off x="490180" y="6364129"/>
            <a:ext cx="13650039" cy="223957"/>
          </a:xfrm>
          <a:prstGeom prst="rect">
            <a:avLst/>
          </a:prstGeom>
          <a:noFill/>
        </p:spPr>
        <p:txBody>
          <a:bodyPr wrap="none" lIns="0" tIns="0" rIns="0" bIns="0" rtlCol="0" anchor="t"/>
          <a:lstStyle/>
          <a:p>
            <a:pPr marL="0" indent="0">
              <a:lnSpc>
                <a:spcPts val="1750"/>
              </a:lnSpc>
              <a:buNone/>
            </a:pPr>
            <a:r>
              <a:rPr lang="en-US" sz="11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Note : Khi bạn hoàn thành xong hãy thử chạy dự án nhớ là Run Pyhon File và sẽ ra 1 tệp như này và tên terminal là thành công !!! </a:t>
            </a:r>
            <a:endParaRPr lang="en-US" sz="1100" dirty="0"/>
          </a:p>
        </p:txBody>
      </p:sp>
      <p:pic>
        <p:nvPicPr>
          <p:cNvPr id="17" name="Image 4" descr="preencoded.png"/>
          <p:cNvPicPr>
            <a:picLocks noChangeAspect="1"/>
          </p:cNvPicPr>
          <p:nvPr/>
        </p:nvPicPr>
        <p:blipFill>
          <a:blip r:embed="rId5"/>
          <a:stretch>
            <a:fillRect/>
          </a:stretch>
        </p:blipFill>
        <p:spPr>
          <a:xfrm>
            <a:off x="490180" y="6745605"/>
            <a:ext cx="3527822" cy="840343"/>
          </a:xfrm>
          <a:prstGeom prst="rect">
            <a:avLst/>
          </a:prstGeom>
        </p:spPr>
      </p:pic>
      <p:sp>
        <p:nvSpPr>
          <p:cNvPr id="18" name="Text 11"/>
          <p:cNvSpPr/>
          <p:nvPr/>
        </p:nvSpPr>
        <p:spPr>
          <a:xfrm>
            <a:off x="490180" y="7986236"/>
            <a:ext cx="13650039" cy="223957"/>
          </a:xfrm>
          <a:prstGeom prst="rect">
            <a:avLst/>
          </a:prstGeom>
          <a:noFill/>
        </p:spPr>
        <p:txBody>
          <a:bodyPr wrap="none" lIns="0" tIns="0" rIns="0" bIns="0" rtlCol="0" anchor="t"/>
          <a:lstStyle/>
          <a:p>
            <a:pPr marL="0" indent="0">
              <a:lnSpc>
                <a:spcPts val="1750"/>
              </a:lnSpc>
              <a:buNone/>
            </a:pPr>
            <a:r>
              <a:rPr lang="en-US" sz="11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10</a:t>
            </a:r>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9095" y="297894"/>
            <a:ext cx="11544538" cy="356235"/>
          </a:xfrm>
          <a:prstGeom prst="rect">
            <a:avLst/>
          </a:prstGeom>
          <a:noFill/>
        </p:spPr>
        <p:txBody>
          <a:bodyPr wrap="none" lIns="0" tIns="0" rIns="0" bIns="0" rtlCol="0" anchor="t"/>
          <a:lstStyle/>
          <a:p>
            <a:pPr marL="0" indent="0">
              <a:lnSpc>
                <a:spcPts val="2800"/>
              </a:lnSpc>
              <a:buNone/>
            </a:pPr>
            <a:r>
              <a:rPr lang="en-US" sz="2200" b="1" dirty="0">
                <a:solidFill>
                  <a:srgbClr val="7068F4"/>
                </a:solidFill>
                <a:latin typeface="Barlow" panose="00000800000000000000" pitchFamily="34" charset="0"/>
                <a:ea typeface="Barlow" panose="00000800000000000000" pitchFamily="34" charset="-122"/>
                <a:cs typeface="Barlow" panose="00000800000000000000" pitchFamily="34" charset="-120"/>
              </a:rPr>
              <a:t>Tiếp Theo Bạn Hãy Khám Phá Những Project  Trong Dự Án Này Như Tôi Đã Hướng Dẫn Ở Trên !!</a:t>
            </a:r>
            <a:endParaRPr lang="en-US" sz="2200" dirty="0"/>
          </a:p>
        </p:txBody>
      </p:sp>
      <p:sp>
        <p:nvSpPr>
          <p:cNvPr id="3" name="Text 1"/>
          <p:cNvSpPr/>
          <p:nvPr/>
        </p:nvSpPr>
        <p:spPr>
          <a:xfrm>
            <a:off x="379095" y="870704"/>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Bạn có thể vào Terminal trong vscode hãy nhấp tổng hớp phím Ctrl + ` nhé:</a:t>
            </a:r>
            <a:endParaRPr lang="en-US" sz="850" dirty="0"/>
          </a:p>
        </p:txBody>
      </p:sp>
      <p:sp>
        <p:nvSpPr>
          <p:cNvPr id="4" name="Text 2"/>
          <p:cNvSpPr/>
          <p:nvPr/>
        </p:nvSpPr>
        <p:spPr>
          <a:xfrm>
            <a:off x="379095" y="1165860"/>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Hãy gõ : jupyter notebook</a:t>
            </a:r>
            <a:endParaRPr lang="en-US" sz="850" dirty="0"/>
          </a:p>
        </p:txBody>
      </p:sp>
      <p:pic>
        <p:nvPicPr>
          <p:cNvPr id="5" name="Image 0" descr="preencoded.png"/>
          <p:cNvPicPr>
            <a:picLocks noChangeAspect="1"/>
          </p:cNvPicPr>
          <p:nvPr/>
        </p:nvPicPr>
        <p:blipFill>
          <a:blip r:embed="rId1"/>
          <a:stretch>
            <a:fillRect/>
          </a:stretch>
        </p:blipFill>
        <p:spPr>
          <a:xfrm>
            <a:off x="379095" y="1461016"/>
            <a:ext cx="12715280" cy="1739979"/>
          </a:xfrm>
          <a:prstGeom prst="rect">
            <a:avLst/>
          </a:prstGeom>
        </p:spPr>
      </p:pic>
      <p:sp>
        <p:nvSpPr>
          <p:cNvPr id="6" name="Text 3"/>
          <p:cNvSpPr/>
          <p:nvPr/>
        </p:nvSpPr>
        <p:spPr>
          <a:xfrm>
            <a:off x="379095" y="3322796"/>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Hãy xem jupyter note book làm được gì </a:t>
            </a:r>
            <a:endParaRPr lang="en-US" sz="850" dirty="0"/>
          </a:p>
        </p:txBody>
      </p:sp>
      <p:sp>
        <p:nvSpPr>
          <p:cNvPr id="7" name="Text 4"/>
          <p:cNvSpPr/>
          <p:nvPr/>
        </p:nvSpPr>
        <p:spPr>
          <a:xfrm>
            <a:off x="379095" y="3617952"/>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công cụ này và thư viện này có thể giúp bạn tạo ra các ứng dụng web và giao diện người dùng mà không cần phải viết mã HTML thủ công.</a:t>
            </a:r>
            <a:endParaRPr lang="en-US" sz="850" dirty="0"/>
          </a:p>
        </p:txBody>
      </p:sp>
      <p:pic>
        <p:nvPicPr>
          <p:cNvPr id="8" name="Image 1" descr="preencoded.png"/>
          <p:cNvPicPr>
            <a:picLocks noChangeAspect="1"/>
          </p:cNvPicPr>
          <p:nvPr/>
        </p:nvPicPr>
        <p:blipFill>
          <a:blip r:embed="rId2"/>
          <a:stretch>
            <a:fillRect/>
          </a:stretch>
        </p:blipFill>
        <p:spPr>
          <a:xfrm>
            <a:off x="379095" y="3912870"/>
            <a:ext cx="12870815" cy="4383405"/>
          </a:xfrm>
          <a:prstGeom prst="rect">
            <a:avLst/>
          </a:prstGeom>
        </p:spPr>
      </p:pic>
      <p:sp>
        <p:nvSpPr>
          <p:cNvPr id="9" name="Text 5"/>
          <p:cNvSpPr/>
          <p:nvPr/>
        </p:nvSpPr>
        <p:spPr>
          <a:xfrm>
            <a:off x="379095" y="11523821"/>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11</a:t>
            </a:r>
            <a:endParaRPr lang="en-US" sz="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689372"/>
            <a:ext cx="7627382" cy="1425416"/>
          </a:xfrm>
          <a:prstGeom prst="rect">
            <a:avLst/>
          </a:prstGeom>
          <a:noFill/>
        </p:spPr>
        <p:txBody>
          <a:bodyPr wrap="square" lIns="0" tIns="0" rIns="0" bIns="0" rtlCol="0" anchor="t"/>
          <a:lstStyle/>
          <a:p>
            <a:pPr marL="0" indent="0">
              <a:lnSpc>
                <a:spcPts val="5600"/>
              </a:lnSpc>
              <a:buNone/>
            </a:pPr>
            <a:r>
              <a:rPr lang="en-US" sz="4450" b="1" dirty="0">
                <a:solidFill>
                  <a:srgbClr val="7068F4"/>
                </a:solidFill>
                <a:latin typeface="Barlow" panose="00000800000000000000" pitchFamily="34" charset="0"/>
                <a:ea typeface="Barlow" panose="00000800000000000000" pitchFamily="34" charset="-122"/>
                <a:cs typeface="Barlow" panose="00000800000000000000" pitchFamily="34" charset="-120"/>
              </a:rPr>
              <a:t>Phương pháp dự đoán sức khỏe cây trồng</a:t>
            </a:r>
            <a:endParaRPr lang="en-US" sz="4450" dirty="0"/>
          </a:p>
        </p:txBody>
      </p:sp>
      <p:sp>
        <p:nvSpPr>
          <p:cNvPr id="4" name="Shape 1"/>
          <p:cNvSpPr/>
          <p:nvPr/>
        </p:nvSpPr>
        <p:spPr>
          <a:xfrm>
            <a:off x="6244709" y="2439710"/>
            <a:ext cx="3705463" cy="2306122"/>
          </a:xfrm>
          <a:prstGeom prst="roundRect">
            <a:avLst>
              <a:gd name="adj" fmla="val 8456"/>
            </a:avLst>
          </a:prstGeom>
          <a:solidFill>
            <a:srgbClr val="EEEFF5"/>
          </a:solidFill>
        </p:spPr>
      </p:sp>
      <p:sp>
        <p:nvSpPr>
          <p:cNvPr id="5" name="Text 2"/>
          <p:cNvSpPr/>
          <p:nvPr/>
        </p:nvSpPr>
        <p:spPr>
          <a:xfrm>
            <a:off x="6461284" y="2656284"/>
            <a:ext cx="2850713" cy="356235"/>
          </a:xfrm>
          <a:prstGeom prst="rect">
            <a:avLst/>
          </a:prstGeom>
          <a:noFill/>
        </p:spPr>
        <p:txBody>
          <a:bodyPr wrap="none" lIns="0" tIns="0" rIns="0" bIns="0" rtlCol="0" anchor="t"/>
          <a:lstStyle/>
          <a:p>
            <a:pPr marL="0" indent="0">
              <a:lnSpc>
                <a:spcPts val="2800"/>
              </a:lnSpc>
              <a:buNone/>
            </a:pPr>
            <a:r>
              <a:rPr lang="en-US" sz="2200" b="1" dirty="0">
                <a:solidFill>
                  <a:srgbClr val="272525"/>
                </a:solidFill>
                <a:latin typeface="Barlow" panose="00000800000000000000" pitchFamily="34" charset="0"/>
                <a:ea typeface="Barlow" panose="00000800000000000000" pitchFamily="34" charset="-122"/>
                <a:cs typeface="Barlow" panose="00000800000000000000" pitchFamily="34" charset="-120"/>
              </a:rPr>
              <a:t>Phân tích thống kê</a:t>
            </a:r>
            <a:endParaRPr lang="en-US" sz="2200" dirty="0"/>
          </a:p>
        </p:txBody>
      </p:sp>
      <p:sp>
        <p:nvSpPr>
          <p:cNvPr id="6" name="Text 3"/>
          <p:cNvSpPr/>
          <p:nvPr/>
        </p:nvSpPr>
        <p:spPr>
          <a:xfrm>
            <a:off x="6461284" y="3142417"/>
            <a:ext cx="3272314" cy="1386840"/>
          </a:xfrm>
          <a:prstGeom prst="rect">
            <a:avLst/>
          </a:prstGeom>
          <a:noFill/>
        </p:spPr>
        <p:txBody>
          <a:bodyPr wrap="square" lIns="0" tIns="0" rIns="0" bIns="0" rtlCol="0" anchor="t"/>
          <a:lstStyle/>
          <a:p>
            <a:pPr marL="0" indent="0">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Sử dụng các kỹ thuật thống kê để phân tích dữ liệu, phát hiện các mối tương quan và xu hướng.</a:t>
            </a:r>
            <a:endParaRPr lang="en-US" sz="1700" dirty="0"/>
          </a:p>
        </p:txBody>
      </p:sp>
      <p:sp>
        <p:nvSpPr>
          <p:cNvPr id="7" name="Shape 4"/>
          <p:cNvSpPr/>
          <p:nvPr/>
        </p:nvSpPr>
        <p:spPr>
          <a:xfrm>
            <a:off x="10166747" y="2439710"/>
            <a:ext cx="3705463" cy="2306122"/>
          </a:xfrm>
          <a:prstGeom prst="roundRect">
            <a:avLst>
              <a:gd name="adj" fmla="val 8456"/>
            </a:avLst>
          </a:prstGeom>
          <a:solidFill>
            <a:srgbClr val="EEEFF5"/>
          </a:solidFill>
        </p:spPr>
      </p:sp>
      <p:sp>
        <p:nvSpPr>
          <p:cNvPr id="8" name="Text 5"/>
          <p:cNvSpPr/>
          <p:nvPr/>
        </p:nvSpPr>
        <p:spPr>
          <a:xfrm>
            <a:off x="10383322" y="2656284"/>
            <a:ext cx="2850713" cy="356235"/>
          </a:xfrm>
          <a:prstGeom prst="rect">
            <a:avLst/>
          </a:prstGeom>
          <a:noFill/>
        </p:spPr>
        <p:txBody>
          <a:bodyPr wrap="none" lIns="0" tIns="0" rIns="0" bIns="0" rtlCol="0" anchor="t"/>
          <a:lstStyle/>
          <a:p>
            <a:pPr marL="0" indent="0">
              <a:lnSpc>
                <a:spcPts val="2800"/>
              </a:lnSpc>
              <a:buNone/>
            </a:pPr>
            <a:r>
              <a:rPr lang="en-US" sz="2200" b="1" dirty="0">
                <a:solidFill>
                  <a:srgbClr val="272525"/>
                </a:solidFill>
                <a:latin typeface="Barlow" panose="00000800000000000000" pitchFamily="34" charset="0"/>
                <a:ea typeface="Barlow" panose="00000800000000000000" pitchFamily="34" charset="-122"/>
                <a:cs typeface="Barlow" panose="00000800000000000000" pitchFamily="34" charset="-120"/>
              </a:rPr>
              <a:t>Học máy</a:t>
            </a:r>
            <a:endParaRPr lang="en-US" sz="2200" dirty="0"/>
          </a:p>
        </p:txBody>
      </p:sp>
      <p:sp>
        <p:nvSpPr>
          <p:cNvPr id="9" name="Text 6"/>
          <p:cNvSpPr/>
          <p:nvPr/>
        </p:nvSpPr>
        <p:spPr>
          <a:xfrm>
            <a:off x="10383322" y="3142417"/>
            <a:ext cx="3272314" cy="1386840"/>
          </a:xfrm>
          <a:prstGeom prst="rect">
            <a:avLst/>
          </a:prstGeom>
          <a:noFill/>
        </p:spPr>
        <p:txBody>
          <a:bodyPr wrap="square" lIns="0" tIns="0" rIns="0" bIns="0" rtlCol="0" anchor="t"/>
          <a:lstStyle/>
          <a:p>
            <a:pPr marL="0" indent="0">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Dạy thuật toán học máy để phân loại và dự đoán tình trạng cây trồng dựa trên dữ liệu thu thập.</a:t>
            </a:r>
            <a:endParaRPr lang="en-US" sz="1700" dirty="0"/>
          </a:p>
        </p:txBody>
      </p:sp>
      <p:sp>
        <p:nvSpPr>
          <p:cNvPr id="10" name="Shape 7"/>
          <p:cNvSpPr/>
          <p:nvPr/>
        </p:nvSpPr>
        <p:spPr>
          <a:xfrm>
            <a:off x="6244709" y="4962406"/>
            <a:ext cx="7627382" cy="1612702"/>
          </a:xfrm>
          <a:prstGeom prst="roundRect">
            <a:avLst>
              <a:gd name="adj" fmla="val 12091"/>
            </a:avLst>
          </a:prstGeom>
          <a:solidFill>
            <a:srgbClr val="EEEFF5"/>
          </a:solidFill>
        </p:spPr>
      </p:sp>
      <p:sp>
        <p:nvSpPr>
          <p:cNvPr id="11" name="Text 8"/>
          <p:cNvSpPr/>
          <p:nvPr/>
        </p:nvSpPr>
        <p:spPr>
          <a:xfrm>
            <a:off x="6461284" y="5178981"/>
            <a:ext cx="2850713" cy="356235"/>
          </a:xfrm>
          <a:prstGeom prst="rect">
            <a:avLst/>
          </a:prstGeom>
          <a:noFill/>
        </p:spPr>
        <p:txBody>
          <a:bodyPr wrap="none" lIns="0" tIns="0" rIns="0" bIns="0" rtlCol="0" anchor="t"/>
          <a:lstStyle/>
          <a:p>
            <a:pPr marL="0" indent="0">
              <a:lnSpc>
                <a:spcPts val="2800"/>
              </a:lnSpc>
              <a:buNone/>
            </a:pPr>
            <a:r>
              <a:rPr lang="en-US" sz="2200" b="1" dirty="0">
                <a:solidFill>
                  <a:srgbClr val="272525"/>
                </a:solidFill>
                <a:latin typeface="Barlow" panose="00000800000000000000" pitchFamily="34" charset="0"/>
                <a:ea typeface="Barlow" panose="00000800000000000000" pitchFamily="34" charset="-122"/>
                <a:cs typeface="Barlow" panose="00000800000000000000" pitchFamily="34" charset="-120"/>
              </a:rPr>
              <a:t>Trí tuệ nhân tạo</a:t>
            </a:r>
            <a:endParaRPr lang="en-US" sz="2200" dirty="0"/>
          </a:p>
        </p:txBody>
      </p:sp>
      <p:sp>
        <p:nvSpPr>
          <p:cNvPr id="12" name="Text 9"/>
          <p:cNvSpPr/>
          <p:nvPr/>
        </p:nvSpPr>
        <p:spPr>
          <a:xfrm>
            <a:off x="6461284" y="5665113"/>
            <a:ext cx="7194233" cy="693420"/>
          </a:xfrm>
          <a:prstGeom prst="rect">
            <a:avLst/>
          </a:prstGeom>
          <a:noFill/>
        </p:spPr>
        <p:txBody>
          <a:bodyPr wrap="square" lIns="0" tIns="0" rIns="0" bIns="0" rtlCol="0" anchor="t"/>
          <a:lstStyle/>
          <a:p>
            <a:pPr marL="0" indent="0">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Sử dụng các mô hình AI để dự đoán sức khỏe cây trồng và đưa ra các khuyến nghị canh tác.</a:t>
            </a:r>
            <a:endParaRPr lang="en-US" sz="1700" dirty="0"/>
          </a:p>
        </p:txBody>
      </p:sp>
      <p:sp>
        <p:nvSpPr>
          <p:cNvPr id="13" name="Text 10"/>
          <p:cNvSpPr/>
          <p:nvPr/>
        </p:nvSpPr>
        <p:spPr>
          <a:xfrm>
            <a:off x="6244709" y="7193518"/>
            <a:ext cx="7627382" cy="346710"/>
          </a:xfrm>
          <a:prstGeom prst="rect">
            <a:avLst/>
          </a:prstGeom>
          <a:noFill/>
        </p:spPr>
        <p:txBody>
          <a:bodyPr wrap="none" lIns="0" tIns="0" rIns="0" bIns="0" rtlCol="0" anchor="t"/>
          <a:lstStyle/>
          <a:p>
            <a:pPr marL="0" indent="0">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12</a:t>
            </a: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1962745"/>
          </a:xfrm>
          <a:prstGeom prst="rect">
            <a:avLst/>
          </a:prstGeom>
        </p:spPr>
      </p:pic>
      <p:sp>
        <p:nvSpPr>
          <p:cNvPr id="3" name="Text 0"/>
          <p:cNvSpPr/>
          <p:nvPr/>
        </p:nvSpPr>
        <p:spPr>
          <a:xfrm>
            <a:off x="549473" y="2519601"/>
            <a:ext cx="9599533" cy="516493"/>
          </a:xfrm>
          <a:prstGeom prst="rect">
            <a:avLst/>
          </a:prstGeom>
          <a:noFill/>
        </p:spPr>
        <p:txBody>
          <a:bodyPr wrap="none" lIns="0" tIns="0" rIns="0" bIns="0" rtlCol="0" anchor="t"/>
          <a:lstStyle/>
          <a:p>
            <a:pPr marL="0" indent="0">
              <a:lnSpc>
                <a:spcPts val="4050"/>
              </a:lnSpc>
              <a:buNone/>
            </a:pPr>
            <a:r>
              <a:rPr lang="en-US" sz="3250" b="1" dirty="0">
                <a:solidFill>
                  <a:srgbClr val="7068F4"/>
                </a:solidFill>
                <a:latin typeface="Barlow" panose="00000800000000000000" pitchFamily="34" charset="0"/>
                <a:ea typeface="Barlow" panose="00000800000000000000" pitchFamily="34" charset="-122"/>
                <a:cs typeface="Barlow" panose="00000800000000000000" pitchFamily="34" charset="-120"/>
              </a:rPr>
              <a:t>Mục Đích Của Project Mà Tôi Đem Đến Cho Mọi Người:</a:t>
            </a:r>
            <a:endParaRPr lang="en-US" sz="3250" dirty="0"/>
          </a:p>
        </p:txBody>
      </p:sp>
      <p:sp>
        <p:nvSpPr>
          <p:cNvPr id="4" name="Text 1"/>
          <p:cNvSpPr/>
          <p:nvPr/>
        </p:nvSpPr>
        <p:spPr>
          <a:xfrm>
            <a:off x="549473" y="3428524"/>
            <a:ext cx="9357122" cy="516255"/>
          </a:xfrm>
          <a:prstGeom prst="rect">
            <a:avLst/>
          </a:prstGeom>
          <a:noFill/>
        </p:spPr>
        <p:txBody>
          <a:bodyPr wrap="square" lIns="0" tIns="0" rIns="0" bIns="0" rtlCol="0" anchor="t"/>
          <a:lstStyle/>
          <a:p>
            <a:pPr marL="0" indent="0">
              <a:lnSpc>
                <a:spcPts val="2000"/>
              </a:lnSpc>
              <a:buNone/>
            </a:pPr>
            <a:r>
              <a:rPr lang="en-US" sz="1600" b="1" dirty="0">
                <a:solidFill>
                  <a:srgbClr val="7068F4"/>
                </a:solidFill>
                <a:latin typeface="Barlow" panose="00000800000000000000" pitchFamily="34" charset="0"/>
                <a:ea typeface="Barlow" panose="00000800000000000000" pitchFamily="34" charset="-122"/>
                <a:cs typeface="Barlow" panose="00000800000000000000" pitchFamily="34" charset="-120"/>
              </a:rPr>
              <a:t>1.</a:t>
            </a:r>
            <a:r>
              <a:rPr lang="en-US" sz="1600" b="1" dirty="0">
                <a:solidFill>
                  <a:srgbClr val="7068F4"/>
                </a:solidFill>
                <a:latin typeface="Barlow" panose="00000800000000000000" pitchFamily="34" charset="0"/>
                <a:ea typeface="Barlow" panose="00000800000000000000" pitchFamily="34" charset="-122"/>
                <a:cs typeface="Barlow" panose="00000800000000000000" pitchFamily="34" charset="-120"/>
              </a:rPr>
              <a:t>Xử lý thống kê dữ liệu và phân tích xác suất số liệu ảnh hưởng đến sức khỏe cây trông hay động vật ở nông nghiệp</a:t>
            </a:r>
            <a:r>
              <a:rPr lang="en-US" sz="1600" b="1" dirty="0">
                <a:solidFill>
                  <a:srgbClr val="7068F4"/>
                </a:solidFill>
                <a:latin typeface="Barlow" panose="00000800000000000000" pitchFamily="34" charset="0"/>
                <a:ea typeface="Barlow" panose="00000800000000000000" pitchFamily="34" charset="-122"/>
                <a:cs typeface="Barlow" panose="00000800000000000000" pitchFamily="34" charset="-120"/>
              </a:rPr>
              <a:t>:</a:t>
            </a:r>
            <a:endParaRPr lang="en-US" sz="1600" dirty="0"/>
          </a:p>
        </p:txBody>
      </p:sp>
      <p:sp>
        <p:nvSpPr>
          <p:cNvPr id="5" name="Text 2"/>
          <p:cNvSpPr/>
          <p:nvPr/>
        </p:nvSpPr>
        <p:spPr>
          <a:xfrm>
            <a:off x="549473" y="4101703"/>
            <a:ext cx="9357122" cy="251222"/>
          </a:xfrm>
          <a:prstGeom prst="rect">
            <a:avLst/>
          </a:prstGeom>
          <a:noFill/>
        </p:spPr>
        <p:txBody>
          <a:bodyPr wrap="none" lIns="0" tIns="0" rIns="0" bIns="0" rtlCol="0" anchor="t"/>
          <a:lstStyle/>
          <a:p>
            <a:pPr marL="0" indent="0">
              <a:lnSpc>
                <a:spcPts val="1950"/>
              </a:lnSpc>
              <a:buNone/>
            </a:pPr>
            <a:r>
              <a:rPr lang="en-US" sz="1200" b="1"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Thu thập dữ liệu</a:t>
            </a:r>
            <a:r>
              <a:rPr lang="en-US" sz="12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Xây dựng cơ sở dữ liệu về cây trồng, chăn nuôi, khí hậu, nhiệt độ, ánh sáng và nồng độ dinh dưỡng.</a:t>
            </a:r>
            <a:endParaRPr lang="en-US" sz="1200" dirty="0"/>
          </a:p>
        </p:txBody>
      </p:sp>
      <p:sp>
        <p:nvSpPr>
          <p:cNvPr id="6" name="Text 3"/>
          <p:cNvSpPr/>
          <p:nvPr/>
        </p:nvSpPr>
        <p:spPr>
          <a:xfrm>
            <a:off x="800576" y="4494133"/>
            <a:ext cx="9106019" cy="502444"/>
          </a:xfrm>
          <a:prstGeom prst="rect">
            <a:avLst/>
          </a:prstGeom>
          <a:noFill/>
        </p:spPr>
        <p:txBody>
          <a:bodyPr wrap="square" lIns="0" tIns="0" rIns="0" bIns="0" rtlCol="0" anchor="t"/>
          <a:lstStyle/>
          <a:p>
            <a:pPr marL="0" indent="0" algn="l">
              <a:lnSpc>
                <a:spcPts val="1950"/>
              </a:lnSpc>
              <a:buSzPct val="100000"/>
              <a:buNone/>
            </a:pPr>
            <a:r>
              <a:rPr lang="en-US" sz="1200" b="1"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Xử lý dữ liệu lớn</a:t>
            </a:r>
            <a:r>
              <a:rPr lang="en-US" sz="12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Thực hiện thống kê và phân tích dữ liệu để phát triển các mô hình dự đoán và cải thiện canh tác trong tương lai.</a:t>
            </a:r>
            <a:endParaRPr lang="en-US" sz="1200" dirty="0"/>
          </a:p>
        </p:txBody>
      </p:sp>
      <p:sp>
        <p:nvSpPr>
          <p:cNvPr id="7" name="Text 4"/>
          <p:cNvSpPr/>
          <p:nvPr/>
        </p:nvSpPr>
        <p:spPr>
          <a:xfrm>
            <a:off x="800576" y="5051465"/>
            <a:ext cx="9106019" cy="502444"/>
          </a:xfrm>
          <a:prstGeom prst="rect">
            <a:avLst/>
          </a:prstGeom>
          <a:noFill/>
        </p:spPr>
        <p:txBody>
          <a:bodyPr wrap="square" lIns="0" tIns="0" rIns="0" bIns="0" rtlCol="0" anchor="t"/>
          <a:lstStyle/>
          <a:p>
            <a:pPr marL="0" indent="0" algn="l">
              <a:lnSpc>
                <a:spcPts val="1950"/>
              </a:lnSpc>
              <a:buSzPct val="100000"/>
              <a:buNone/>
            </a:pPr>
            <a:r>
              <a:rPr lang="en-US" sz="1200" b="1"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Giám sát và chọn lọc dữ liệu</a:t>
            </a:r>
            <a:r>
              <a:rPr lang="en-US" sz="12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Sử dụng hệ thống AI để giám sát và xử lý dữ liệu, từ đó lựa chọn những thông tin quan trọng cho phân tích.</a:t>
            </a:r>
            <a:endParaRPr lang="en-US" sz="1200" dirty="0"/>
          </a:p>
        </p:txBody>
      </p:sp>
      <p:sp>
        <p:nvSpPr>
          <p:cNvPr id="8" name="Text 5"/>
          <p:cNvSpPr/>
          <p:nvPr/>
        </p:nvSpPr>
        <p:spPr>
          <a:xfrm>
            <a:off x="800576" y="5608796"/>
            <a:ext cx="9106019" cy="502444"/>
          </a:xfrm>
          <a:prstGeom prst="rect">
            <a:avLst/>
          </a:prstGeom>
          <a:noFill/>
        </p:spPr>
        <p:txBody>
          <a:bodyPr wrap="square" lIns="0" tIns="0" rIns="0" bIns="0" rtlCol="0" anchor="t"/>
          <a:lstStyle/>
          <a:p>
            <a:pPr marL="0" indent="0" algn="l">
              <a:lnSpc>
                <a:spcPts val="1950"/>
              </a:lnSpc>
              <a:buSzPct val="100000"/>
              <a:buNone/>
            </a:pPr>
            <a:r>
              <a:rPr lang="en-US" sz="1200" b="1"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Biểu thị dữ liệu</a:t>
            </a:r>
            <a:r>
              <a:rPr lang="en-US" sz="12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Xuất dữ liệu cụ thể và biểu thị chúng dưới dạng đồ thị để theo dõi sự phát triển của cây trồng, chăn nuôi qua các năm.</a:t>
            </a:r>
            <a:endParaRPr lang="en-US" sz="1200" dirty="0"/>
          </a:p>
        </p:txBody>
      </p:sp>
      <p:sp>
        <p:nvSpPr>
          <p:cNvPr id="9" name="Text 6"/>
          <p:cNvSpPr/>
          <p:nvPr/>
        </p:nvSpPr>
        <p:spPr>
          <a:xfrm>
            <a:off x="800576" y="6166128"/>
            <a:ext cx="9106019" cy="753666"/>
          </a:xfrm>
          <a:prstGeom prst="rect">
            <a:avLst/>
          </a:prstGeom>
          <a:noFill/>
        </p:spPr>
        <p:txBody>
          <a:bodyPr wrap="square" lIns="0" tIns="0" rIns="0" bIns="0" rtlCol="0" anchor="t"/>
          <a:lstStyle/>
          <a:p>
            <a:pPr marL="342900" indent="-342900" algn="l">
              <a:lnSpc>
                <a:spcPts val="1950"/>
              </a:lnSpc>
              <a:buSzPct val="100000"/>
              <a:buChar char="•"/>
            </a:pPr>
            <a:r>
              <a:rPr lang="en-US" sz="12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Do khi hậu đang ngày một chở Do khí hậu ngày càng trở nên thất thường với các cơn bão ngày càng nhiều, việc giám sát trở nên khó khăn trong ngành nông nghiệp. Vì vậy, chúng tôi đã phát triển dự án xây dựng hệ thống phân tích dữ liệu từ cảm biến nông nghiệp để theo dõi và dự đoán sức khỏe cây trồng.</a:t>
            </a:r>
            <a:endParaRPr lang="en-US" sz="1200" dirty="0"/>
          </a:p>
        </p:txBody>
      </p:sp>
      <p:sp>
        <p:nvSpPr>
          <p:cNvPr id="10" name="Text 7"/>
          <p:cNvSpPr/>
          <p:nvPr/>
        </p:nvSpPr>
        <p:spPr>
          <a:xfrm>
            <a:off x="10297120" y="3428524"/>
            <a:ext cx="2342436" cy="258128"/>
          </a:xfrm>
          <a:prstGeom prst="rect">
            <a:avLst/>
          </a:prstGeom>
          <a:noFill/>
        </p:spPr>
        <p:txBody>
          <a:bodyPr wrap="none" lIns="0" tIns="0" rIns="0" bIns="0" rtlCol="0" anchor="t"/>
          <a:lstStyle/>
          <a:p>
            <a:pPr marL="0" indent="0">
              <a:lnSpc>
                <a:spcPts val="2000"/>
              </a:lnSpc>
              <a:buNone/>
            </a:pPr>
            <a:r>
              <a:rPr lang="en-US" sz="1600" b="1" dirty="0">
                <a:solidFill>
                  <a:srgbClr val="7068F4"/>
                </a:solidFill>
                <a:latin typeface="Barlow" panose="00000800000000000000" pitchFamily="34" charset="0"/>
                <a:ea typeface="Barlow" panose="00000800000000000000" pitchFamily="34" charset="-122"/>
                <a:cs typeface="Barlow" panose="00000800000000000000" pitchFamily="34" charset="-120"/>
              </a:rPr>
              <a:t>Hệ thống phân tích dữ liệu</a:t>
            </a:r>
            <a:endParaRPr lang="en-US" sz="1600" dirty="0"/>
          </a:p>
        </p:txBody>
      </p:sp>
      <p:sp>
        <p:nvSpPr>
          <p:cNvPr id="11" name="Text 8"/>
          <p:cNvSpPr/>
          <p:nvPr/>
        </p:nvSpPr>
        <p:spPr>
          <a:xfrm>
            <a:off x="10297120" y="3843576"/>
            <a:ext cx="3791307" cy="502444"/>
          </a:xfrm>
          <a:prstGeom prst="rect">
            <a:avLst/>
          </a:prstGeom>
          <a:noFill/>
        </p:spPr>
        <p:txBody>
          <a:bodyPr wrap="square" lIns="0" tIns="0" rIns="0" bIns="0" rtlCol="0" anchor="t"/>
          <a:lstStyle/>
          <a:p>
            <a:pPr marL="0" indent="0">
              <a:lnSpc>
                <a:spcPts val="1950"/>
              </a:lnSpc>
              <a:buNone/>
            </a:pPr>
            <a:r>
              <a:rPr lang="en-US" sz="12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Xử lý, phân tích dữ liệu, phát hiện các vấn đề và đưa ra cảnh báo.</a:t>
            </a:r>
            <a:endParaRPr lang="en-US" sz="1200" dirty="0"/>
          </a:p>
        </p:txBody>
      </p:sp>
      <p:sp>
        <p:nvSpPr>
          <p:cNvPr id="12" name="Text 9"/>
          <p:cNvSpPr/>
          <p:nvPr/>
        </p:nvSpPr>
        <p:spPr>
          <a:xfrm>
            <a:off x="10548223" y="4487228"/>
            <a:ext cx="3540204" cy="251222"/>
          </a:xfrm>
          <a:prstGeom prst="rect">
            <a:avLst/>
          </a:prstGeom>
          <a:noFill/>
        </p:spPr>
        <p:txBody>
          <a:bodyPr wrap="none" lIns="0" tIns="0" rIns="0" bIns="0" rtlCol="0" anchor="t"/>
          <a:lstStyle/>
          <a:p>
            <a:pPr marL="342900" indent="-342900" algn="l">
              <a:lnSpc>
                <a:spcPts val="1950"/>
              </a:lnSpc>
              <a:buSzPct val="100000"/>
              <a:buChar char="•"/>
            </a:pPr>
            <a:r>
              <a:rPr lang="en-US" sz="12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Phân tích thống kê</a:t>
            </a:r>
            <a:endParaRPr lang="en-US" sz="1200" dirty="0"/>
          </a:p>
        </p:txBody>
      </p:sp>
      <p:sp>
        <p:nvSpPr>
          <p:cNvPr id="13" name="Text 10"/>
          <p:cNvSpPr/>
          <p:nvPr/>
        </p:nvSpPr>
        <p:spPr>
          <a:xfrm>
            <a:off x="10548223" y="4793337"/>
            <a:ext cx="3540204" cy="251222"/>
          </a:xfrm>
          <a:prstGeom prst="rect">
            <a:avLst/>
          </a:prstGeom>
          <a:noFill/>
        </p:spPr>
        <p:txBody>
          <a:bodyPr wrap="none" lIns="0" tIns="0" rIns="0" bIns="0" rtlCol="0" anchor="t"/>
          <a:lstStyle/>
          <a:p>
            <a:pPr marL="342900" indent="-342900" algn="l">
              <a:lnSpc>
                <a:spcPts val="1950"/>
              </a:lnSpc>
              <a:buSzPct val="100000"/>
              <a:buChar char="•"/>
            </a:pPr>
            <a:r>
              <a:rPr lang="en-US" sz="12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Học máy (Machine Learning)</a:t>
            </a:r>
            <a:endParaRPr lang="en-US" sz="1200" dirty="0"/>
          </a:p>
        </p:txBody>
      </p:sp>
      <p:sp>
        <p:nvSpPr>
          <p:cNvPr id="14" name="Text 11"/>
          <p:cNvSpPr/>
          <p:nvPr/>
        </p:nvSpPr>
        <p:spPr>
          <a:xfrm>
            <a:off x="10548223" y="5099447"/>
            <a:ext cx="3540204" cy="251222"/>
          </a:xfrm>
          <a:prstGeom prst="rect">
            <a:avLst/>
          </a:prstGeom>
          <a:noFill/>
        </p:spPr>
        <p:txBody>
          <a:bodyPr wrap="none" lIns="0" tIns="0" rIns="0" bIns="0" rtlCol="0" anchor="t"/>
          <a:lstStyle/>
          <a:p>
            <a:pPr marL="342900" indent="-342900" algn="l">
              <a:lnSpc>
                <a:spcPts val="1950"/>
              </a:lnSpc>
              <a:buSzPct val="100000"/>
              <a:buChar char="•"/>
            </a:pPr>
            <a:r>
              <a:rPr lang="en-US" sz="12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Trí tuệ nhân tạo (AI)</a:t>
            </a:r>
            <a:endParaRPr lang="en-US" sz="1200" dirty="0"/>
          </a:p>
        </p:txBody>
      </p:sp>
      <p:sp>
        <p:nvSpPr>
          <p:cNvPr id="15" name="Text 12"/>
          <p:cNvSpPr/>
          <p:nvPr/>
        </p:nvSpPr>
        <p:spPr>
          <a:xfrm>
            <a:off x="10548223" y="5405557"/>
            <a:ext cx="3540204" cy="502444"/>
          </a:xfrm>
          <a:prstGeom prst="rect">
            <a:avLst/>
          </a:prstGeom>
          <a:noFill/>
        </p:spPr>
        <p:txBody>
          <a:bodyPr wrap="square" lIns="0" tIns="0" rIns="0" bIns="0" rtlCol="0" anchor="t"/>
          <a:lstStyle/>
          <a:p>
            <a:pPr marL="342900" indent="-342900" algn="l">
              <a:lnSpc>
                <a:spcPts val="1950"/>
              </a:lnSpc>
              <a:buSzPct val="100000"/>
              <a:buChar char="•"/>
            </a:pPr>
            <a:r>
              <a:rPr lang="en-US" sz="12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Tổng hớp những nguy cơ gây ảnh hưởng đến nên nông nghiệp và khắc phục</a:t>
            </a:r>
            <a:endParaRPr lang="en-US" sz="1200" dirty="0"/>
          </a:p>
        </p:txBody>
      </p:sp>
      <p:sp>
        <p:nvSpPr>
          <p:cNvPr id="16" name="Text 13"/>
          <p:cNvSpPr/>
          <p:nvPr/>
        </p:nvSpPr>
        <p:spPr>
          <a:xfrm>
            <a:off x="549473" y="7421404"/>
            <a:ext cx="13531453" cy="251222"/>
          </a:xfrm>
          <a:prstGeom prst="rect">
            <a:avLst/>
          </a:prstGeom>
          <a:noFill/>
        </p:spPr>
        <p:txBody>
          <a:bodyPr wrap="none" lIns="0" tIns="0" rIns="0" bIns="0" rtlCol="0" anchor="t"/>
          <a:lstStyle/>
          <a:p>
            <a:pPr marL="0" indent="0">
              <a:lnSpc>
                <a:spcPts val="1950"/>
              </a:lnSpc>
              <a:buNone/>
            </a:pPr>
            <a:r>
              <a:rPr lang="en-US" sz="12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13</a:t>
            </a:r>
            <a:endParaRPr lang="en-US"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3656" y="529233"/>
            <a:ext cx="9592508" cy="633055"/>
          </a:xfrm>
          <a:prstGeom prst="rect">
            <a:avLst/>
          </a:prstGeom>
          <a:noFill/>
        </p:spPr>
        <p:txBody>
          <a:bodyPr wrap="none" lIns="0" tIns="0" rIns="0" bIns="0" rtlCol="0" anchor="t"/>
          <a:lstStyle/>
          <a:p>
            <a:pPr marL="0" indent="0">
              <a:lnSpc>
                <a:spcPts val="4950"/>
              </a:lnSpc>
              <a:buNone/>
            </a:pPr>
            <a:r>
              <a:rPr lang="en-US" sz="3950" b="1" dirty="0">
                <a:solidFill>
                  <a:srgbClr val="7068F4"/>
                </a:solidFill>
                <a:latin typeface="Barlow" panose="00000800000000000000" pitchFamily="34" charset="0"/>
                <a:ea typeface="Barlow" panose="00000800000000000000" pitchFamily="34" charset="-122"/>
                <a:cs typeface="Barlow" panose="00000800000000000000" pitchFamily="34" charset="-120"/>
              </a:rPr>
              <a:t>Let's continue to explore the IOT project. ...</a:t>
            </a:r>
            <a:endParaRPr lang="en-US" sz="3950" dirty="0"/>
          </a:p>
        </p:txBody>
      </p:sp>
      <p:sp>
        <p:nvSpPr>
          <p:cNvPr id="3" name="Text 1"/>
          <p:cNvSpPr/>
          <p:nvPr/>
        </p:nvSpPr>
        <p:spPr>
          <a:xfrm>
            <a:off x="673656" y="1451015"/>
            <a:ext cx="13283089" cy="632936"/>
          </a:xfrm>
          <a:prstGeom prst="rect">
            <a:avLst/>
          </a:prstGeom>
          <a:noFill/>
        </p:spPr>
        <p:txBody>
          <a:bodyPr wrap="square" lIns="0" tIns="0" rIns="0" bIns="0" rtlCol="0" anchor="t"/>
          <a:lstStyle/>
          <a:p>
            <a:pPr marL="0" indent="0">
              <a:lnSpc>
                <a:spcPts val="2450"/>
              </a:lnSpc>
              <a:buNone/>
            </a:pPr>
            <a:r>
              <a:rPr lang="en-US" sz="1950" b="1" dirty="0">
                <a:solidFill>
                  <a:srgbClr val="7068F4"/>
                </a:solidFill>
                <a:latin typeface="Barlow" panose="00000800000000000000" pitchFamily="34" charset="0"/>
                <a:ea typeface="Barlow" panose="00000800000000000000" pitchFamily="34" charset="-122"/>
                <a:cs typeface="Barlow" panose="00000800000000000000" pitchFamily="34" charset="-120"/>
              </a:rPr>
              <a:t>Thông qua hội thảo  </a:t>
            </a:r>
            <a:r>
              <a:rPr lang="en-US" sz="1950" b="1" dirty="0">
                <a:solidFill>
                  <a:srgbClr val="7068F4"/>
                </a:solidFill>
                <a:latin typeface="Barlow" panose="00000800000000000000" pitchFamily="34" charset="0"/>
                <a:ea typeface="Barlow" panose="00000800000000000000" pitchFamily="34" charset="-122"/>
                <a:cs typeface="Barlow" panose="00000800000000000000" pitchFamily="34" charset="-120"/>
              </a:rPr>
              <a:t>International Conference on IoT and Big Data (IoTBD)</a:t>
            </a:r>
            <a:r>
              <a:rPr lang="en-US" sz="1950" b="1" dirty="0">
                <a:solidFill>
                  <a:srgbClr val="7068F4"/>
                </a:solidFill>
                <a:latin typeface="Barlow" panose="00000800000000000000" pitchFamily="34" charset="0"/>
                <a:ea typeface="Barlow" panose="00000800000000000000" pitchFamily="34" charset="-122"/>
                <a:cs typeface="Barlow" panose="00000800000000000000" pitchFamily="34" charset="-120"/>
              </a:rPr>
              <a:t>  là một sự kiện quốc tế tập trung vào các xu hướng và ứng dụng trong lĩnh vực Internet of Things (IoT) và Big Data.</a:t>
            </a:r>
            <a:endParaRPr lang="en-US" sz="1950" dirty="0"/>
          </a:p>
        </p:txBody>
      </p:sp>
      <p:sp>
        <p:nvSpPr>
          <p:cNvPr id="4" name="Text 2"/>
          <p:cNvSpPr/>
          <p:nvPr/>
        </p:nvSpPr>
        <p:spPr>
          <a:xfrm>
            <a:off x="673656" y="2372678"/>
            <a:ext cx="13283089" cy="616029"/>
          </a:xfrm>
          <a:prstGeom prst="rect">
            <a:avLst/>
          </a:prstGeom>
          <a:noFill/>
        </p:spPr>
        <p:txBody>
          <a:bodyPr wrap="square" lIns="0" tIns="0" rIns="0" bIns="0" rtlCol="0" anchor="t"/>
          <a:lstStyle/>
          <a:p>
            <a:pPr marL="0" indent="0">
              <a:lnSpc>
                <a:spcPts val="2400"/>
              </a:lnSpc>
              <a:buNone/>
            </a:pPr>
            <a:r>
              <a:rPr lang="en-US" sz="15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Hội nghị nhằm cung cấp nền tảng để các nhà nghiên cứu, chuyên gia, và doanh nhân trong lĩnh vực IoT và Big Data gặp gỡ, trao đổi ý tưởng, và khám phá các ứng dụng và giải pháp mới.</a:t>
            </a:r>
            <a:endParaRPr lang="en-US" sz="1500" dirty="0"/>
          </a:p>
        </p:txBody>
      </p:sp>
      <p:sp>
        <p:nvSpPr>
          <p:cNvPr id="5" name="Text 3"/>
          <p:cNvSpPr/>
          <p:nvPr/>
        </p:nvSpPr>
        <p:spPr>
          <a:xfrm>
            <a:off x="673656" y="3205163"/>
            <a:ext cx="13283089" cy="616029"/>
          </a:xfrm>
          <a:prstGeom prst="rect">
            <a:avLst/>
          </a:prstGeom>
          <a:noFill/>
        </p:spPr>
        <p:txBody>
          <a:bodyPr wrap="square" lIns="0" tIns="0" rIns="0" bIns="0" rtlCol="0" anchor="t"/>
          <a:lstStyle/>
          <a:p>
            <a:pPr marL="0" indent="0">
              <a:lnSpc>
                <a:spcPts val="2400"/>
              </a:lnSpc>
              <a:buNone/>
            </a:pPr>
            <a:r>
              <a:rPr lang="en-US" sz="1500" b="1"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Ứng dụng IoT</a:t>
            </a:r>
            <a:r>
              <a:rPr lang="en-US" sz="15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Công nghệ và giải pháp IoT trong các ngành công nghiệp khác nhau, bao gồm nông nghiệp, giao thông, y tế, và hơn thế nữa Và Hiện tại IOT đã phát triển vượt bậc bước vào kỉ nguyên của nó </a:t>
            </a:r>
            <a:endParaRPr lang="en-US" sz="1500" dirty="0"/>
          </a:p>
        </p:txBody>
      </p:sp>
      <p:sp>
        <p:nvSpPr>
          <p:cNvPr id="6" name="Text 4"/>
          <p:cNvSpPr/>
          <p:nvPr/>
        </p:nvSpPr>
        <p:spPr>
          <a:xfrm>
            <a:off x="673656" y="4037648"/>
            <a:ext cx="13283089" cy="616029"/>
          </a:xfrm>
          <a:prstGeom prst="rect">
            <a:avLst/>
          </a:prstGeom>
          <a:noFill/>
        </p:spPr>
        <p:txBody>
          <a:bodyPr wrap="square" lIns="0" tIns="0" rIns="0" bIns="0" rtlCol="0" anchor="t"/>
          <a:lstStyle/>
          <a:p>
            <a:pPr marL="0" indent="0">
              <a:lnSpc>
                <a:spcPts val="2400"/>
              </a:lnSpc>
              <a:buNone/>
            </a:pPr>
            <a:r>
              <a:rPr lang="en-US" sz="1500" b="1"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Big Data (Công cụ AI Đang Nói Đến ở Phía trên )</a:t>
            </a:r>
            <a:r>
              <a:rPr lang="en-US" sz="15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Phân tích dữ liệu lớn, công cụ và kỹ thuật xử lý dữ liệu quy mô lớn, và cách thức dữ liệu lớn hỗ trợ các quyết định thông minh.</a:t>
            </a:r>
            <a:endParaRPr lang="en-US" sz="1500" dirty="0"/>
          </a:p>
        </p:txBody>
      </p:sp>
      <p:sp>
        <p:nvSpPr>
          <p:cNvPr id="7" name="Text 5"/>
          <p:cNvSpPr/>
          <p:nvPr/>
        </p:nvSpPr>
        <p:spPr>
          <a:xfrm>
            <a:off x="673656" y="4870133"/>
            <a:ext cx="13283089" cy="308015"/>
          </a:xfrm>
          <a:prstGeom prst="rect">
            <a:avLst/>
          </a:prstGeom>
          <a:noFill/>
        </p:spPr>
        <p:txBody>
          <a:bodyPr wrap="none" lIns="0" tIns="0" rIns="0" bIns="0" rtlCol="0" anchor="t"/>
          <a:lstStyle/>
          <a:p>
            <a:pPr marL="0" indent="0">
              <a:lnSpc>
                <a:spcPts val="2400"/>
              </a:lnSpc>
              <a:buNone/>
            </a:pPr>
            <a:r>
              <a:rPr lang="en-US" sz="15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Ở Việt Nam IOT được áp dụng vào nên nông nghiệp nhắm thúc đẩy , phát triển mạnh .</a:t>
            </a:r>
            <a:endParaRPr lang="en-US" sz="1500" dirty="0"/>
          </a:p>
        </p:txBody>
      </p:sp>
      <p:sp>
        <p:nvSpPr>
          <p:cNvPr id="8" name="Text 6"/>
          <p:cNvSpPr/>
          <p:nvPr/>
        </p:nvSpPr>
        <p:spPr>
          <a:xfrm>
            <a:off x="673656" y="5394603"/>
            <a:ext cx="13283089" cy="616029"/>
          </a:xfrm>
          <a:prstGeom prst="rect">
            <a:avLst/>
          </a:prstGeom>
          <a:noFill/>
        </p:spPr>
        <p:txBody>
          <a:bodyPr wrap="square" lIns="0" tIns="0" rIns="0" bIns="0" rtlCol="0" anchor="t"/>
          <a:lstStyle/>
          <a:p>
            <a:pPr marL="0" indent="0">
              <a:lnSpc>
                <a:spcPts val="2400"/>
              </a:lnSpc>
              <a:buNone/>
            </a:pPr>
            <a:r>
              <a:rPr lang="en-US" sz="15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Để có thể phát triển mạnh Việt Nam đã và đang tìm kiếm  kết hợp IoT và Big Data (AI) để tạo ra các giải pháp thông minh và cải thiện hiệu quả trong các lĩnh vực nông nghiệp , ứng dụng nhằm đưa việt nam vươn tầm quốc tế.</a:t>
            </a:r>
            <a:endParaRPr lang="en-US" sz="1500" dirty="0"/>
          </a:p>
        </p:txBody>
      </p:sp>
      <p:sp>
        <p:nvSpPr>
          <p:cNvPr id="9" name="Text 7"/>
          <p:cNvSpPr/>
          <p:nvPr/>
        </p:nvSpPr>
        <p:spPr>
          <a:xfrm>
            <a:off x="673656" y="6227088"/>
            <a:ext cx="13283089" cy="616029"/>
          </a:xfrm>
          <a:prstGeom prst="rect">
            <a:avLst/>
          </a:prstGeom>
          <a:noFill/>
        </p:spPr>
        <p:txBody>
          <a:bodyPr wrap="square" lIns="0" tIns="0" rIns="0" bIns="0" rtlCol="0" anchor="t"/>
          <a:lstStyle/>
          <a:p>
            <a:pPr marL="0" indent="0">
              <a:lnSpc>
                <a:spcPts val="2400"/>
              </a:lnSpc>
              <a:buNone/>
            </a:pPr>
            <a:r>
              <a:rPr lang="en-US" sz="15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Trước khi đi vào chi tiết dự án, hãy xem qua một số loại cảm biến nông nghiệp và một nó ưu điểm của chúng giúp cải thiện việc theo dõi và phát triển sản lượng, cũng như cung cấp những yếu tố cần thiết cho sự phát triển của cây trồng.</a:t>
            </a:r>
            <a:endParaRPr lang="en-US" sz="1500" dirty="0"/>
          </a:p>
        </p:txBody>
      </p:sp>
      <p:sp>
        <p:nvSpPr>
          <p:cNvPr id="10" name="Text 8"/>
          <p:cNvSpPr/>
          <p:nvPr/>
        </p:nvSpPr>
        <p:spPr>
          <a:xfrm>
            <a:off x="673656" y="7395091"/>
            <a:ext cx="13283089" cy="308015"/>
          </a:xfrm>
          <a:prstGeom prst="rect">
            <a:avLst/>
          </a:prstGeom>
          <a:noFill/>
        </p:spPr>
        <p:txBody>
          <a:bodyPr wrap="none" lIns="0" tIns="0" rIns="0" bIns="0" rtlCol="0" anchor="t"/>
          <a:lstStyle/>
          <a:p>
            <a:pPr marL="0" indent="0">
              <a:lnSpc>
                <a:spcPts val="2400"/>
              </a:lnSpc>
              <a:buNone/>
            </a:pPr>
            <a:r>
              <a:rPr lang="en-US" sz="15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14</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69806" y="932736"/>
            <a:ext cx="7430810" cy="548402"/>
          </a:xfrm>
          <a:prstGeom prst="rect">
            <a:avLst/>
          </a:prstGeom>
          <a:noFill/>
        </p:spPr>
        <p:txBody>
          <a:bodyPr wrap="none" lIns="0" tIns="0" rIns="0" bIns="0" rtlCol="0" anchor="t"/>
          <a:lstStyle/>
          <a:p>
            <a:pPr marL="0" indent="0">
              <a:lnSpc>
                <a:spcPts val="4300"/>
              </a:lnSpc>
              <a:buNone/>
            </a:pPr>
            <a:r>
              <a:rPr lang="en-US" sz="3450" b="1" dirty="0">
                <a:solidFill>
                  <a:srgbClr val="7068F4"/>
                </a:solidFill>
                <a:latin typeface="Barlow" panose="00000800000000000000" pitchFamily="34" charset="0"/>
                <a:ea typeface="Barlow" panose="00000800000000000000" pitchFamily="34" charset="-122"/>
                <a:cs typeface="Barlow" panose="00000800000000000000" pitchFamily="34" charset="-120"/>
              </a:rPr>
              <a:t>Các loại cảm biến nông nghiệp sử dụng</a:t>
            </a:r>
            <a:endParaRPr lang="en-US" sz="3450" dirty="0"/>
          </a:p>
        </p:txBody>
      </p:sp>
      <p:sp>
        <p:nvSpPr>
          <p:cNvPr id="4" name="Shape 1"/>
          <p:cNvSpPr/>
          <p:nvPr/>
        </p:nvSpPr>
        <p:spPr>
          <a:xfrm>
            <a:off x="6069806" y="1731169"/>
            <a:ext cx="7977188" cy="4825365"/>
          </a:xfrm>
          <a:prstGeom prst="roundRect">
            <a:avLst>
              <a:gd name="adj" fmla="val 3109"/>
            </a:avLst>
          </a:prstGeom>
          <a:noFill/>
          <a:ln w="7620">
            <a:solidFill>
              <a:srgbClr val="000000">
                <a:alpha val="8000"/>
              </a:srgbClr>
            </a:solidFill>
            <a:prstDash val="solid"/>
          </a:ln>
        </p:spPr>
      </p:sp>
      <p:sp>
        <p:nvSpPr>
          <p:cNvPr id="5" name="Shape 2"/>
          <p:cNvSpPr/>
          <p:nvPr/>
        </p:nvSpPr>
        <p:spPr>
          <a:xfrm>
            <a:off x="6077426" y="1738789"/>
            <a:ext cx="7961114" cy="481965"/>
          </a:xfrm>
          <a:prstGeom prst="rect">
            <a:avLst/>
          </a:prstGeom>
          <a:solidFill>
            <a:srgbClr val="FFFFFF">
              <a:alpha val="4000"/>
            </a:srgbClr>
          </a:solidFill>
        </p:spPr>
      </p:sp>
      <p:sp>
        <p:nvSpPr>
          <p:cNvPr id="6" name="Text 3"/>
          <p:cNvSpPr/>
          <p:nvPr/>
        </p:nvSpPr>
        <p:spPr>
          <a:xfrm>
            <a:off x="6244947" y="1846421"/>
            <a:ext cx="2316242" cy="266700"/>
          </a:xfrm>
          <a:prstGeom prst="rect">
            <a:avLst/>
          </a:prstGeom>
          <a:noFill/>
        </p:spPr>
        <p:txBody>
          <a:bodyPr wrap="none" lIns="0" tIns="0" rIns="0" bIns="0" rtlCol="0" anchor="t"/>
          <a:lstStyle/>
          <a:p>
            <a:pPr marL="0" indent="0">
              <a:lnSpc>
                <a:spcPts val="2100"/>
              </a:lnSpc>
              <a:buNone/>
            </a:pPr>
            <a:r>
              <a:rPr lang="en-US" sz="13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Loại cảm biến</a:t>
            </a:r>
            <a:endParaRPr lang="en-US" sz="1300" dirty="0"/>
          </a:p>
        </p:txBody>
      </p:sp>
      <p:sp>
        <p:nvSpPr>
          <p:cNvPr id="7" name="Text 4"/>
          <p:cNvSpPr/>
          <p:nvPr/>
        </p:nvSpPr>
        <p:spPr>
          <a:xfrm>
            <a:off x="8902184" y="1846421"/>
            <a:ext cx="2312432" cy="266700"/>
          </a:xfrm>
          <a:prstGeom prst="rect">
            <a:avLst/>
          </a:prstGeom>
          <a:noFill/>
        </p:spPr>
        <p:txBody>
          <a:bodyPr wrap="none" lIns="0" tIns="0" rIns="0" bIns="0" rtlCol="0" anchor="t"/>
          <a:lstStyle/>
          <a:p>
            <a:pPr marL="0" indent="0">
              <a:lnSpc>
                <a:spcPts val="2100"/>
              </a:lnSpc>
              <a:buNone/>
            </a:pPr>
            <a:r>
              <a:rPr lang="en-US" sz="13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Công dụng</a:t>
            </a:r>
            <a:endParaRPr lang="en-US" sz="1300" dirty="0"/>
          </a:p>
        </p:txBody>
      </p:sp>
      <p:sp>
        <p:nvSpPr>
          <p:cNvPr id="8" name="Text 5"/>
          <p:cNvSpPr/>
          <p:nvPr/>
        </p:nvSpPr>
        <p:spPr>
          <a:xfrm>
            <a:off x="11555611" y="1846421"/>
            <a:ext cx="2316242" cy="266700"/>
          </a:xfrm>
          <a:prstGeom prst="rect">
            <a:avLst/>
          </a:prstGeom>
          <a:noFill/>
        </p:spPr>
        <p:txBody>
          <a:bodyPr wrap="none" lIns="0" tIns="0" rIns="0" bIns="0" rtlCol="0" anchor="t"/>
          <a:lstStyle/>
          <a:p>
            <a:pPr marL="0" indent="0">
              <a:lnSpc>
                <a:spcPts val="2100"/>
              </a:lnSpc>
              <a:buNone/>
            </a:pPr>
            <a:r>
              <a:rPr lang="en-US" sz="13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Ưu điểm</a:t>
            </a:r>
            <a:endParaRPr lang="en-US" sz="1300" dirty="0"/>
          </a:p>
        </p:txBody>
      </p:sp>
      <p:sp>
        <p:nvSpPr>
          <p:cNvPr id="9" name="Shape 6"/>
          <p:cNvSpPr/>
          <p:nvPr/>
        </p:nvSpPr>
        <p:spPr>
          <a:xfrm>
            <a:off x="6077426" y="2220754"/>
            <a:ext cx="7961114" cy="1015365"/>
          </a:xfrm>
          <a:prstGeom prst="rect">
            <a:avLst/>
          </a:prstGeom>
          <a:solidFill>
            <a:srgbClr val="000000">
              <a:alpha val="4000"/>
            </a:srgbClr>
          </a:solidFill>
        </p:spPr>
      </p:sp>
      <p:sp>
        <p:nvSpPr>
          <p:cNvPr id="10" name="Text 7"/>
          <p:cNvSpPr/>
          <p:nvPr/>
        </p:nvSpPr>
        <p:spPr>
          <a:xfrm>
            <a:off x="6244947" y="2328386"/>
            <a:ext cx="2316242" cy="266700"/>
          </a:xfrm>
          <a:prstGeom prst="rect">
            <a:avLst/>
          </a:prstGeom>
          <a:noFill/>
        </p:spPr>
        <p:txBody>
          <a:bodyPr wrap="none" lIns="0" tIns="0" rIns="0" bIns="0" rtlCol="0" anchor="t"/>
          <a:lstStyle/>
          <a:p>
            <a:pPr marL="0" indent="0">
              <a:lnSpc>
                <a:spcPts val="2100"/>
              </a:lnSpc>
              <a:buNone/>
            </a:pPr>
            <a:r>
              <a:rPr lang="en-US" sz="13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Cảm biến độ ẩm đất</a:t>
            </a:r>
            <a:endParaRPr lang="en-US" sz="1300" dirty="0"/>
          </a:p>
        </p:txBody>
      </p:sp>
      <p:sp>
        <p:nvSpPr>
          <p:cNvPr id="11" name="Text 8"/>
          <p:cNvSpPr/>
          <p:nvPr/>
        </p:nvSpPr>
        <p:spPr>
          <a:xfrm>
            <a:off x="8902184" y="2328386"/>
            <a:ext cx="2312432" cy="800100"/>
          </a:xfrm>
          <a:prstGeom prst="rect">
            <a:avLst/>
          </a:prstGeom>
          <a:noFill/>
        </p:spPr>
        <p:txBody>
          <a:bodyPr wrap="square" lIns="0" tIns="0" rIns="0" bIns="0" rtlCol="0" anchor="t"/>
          <a:lstStyle/>
          <a:p>
            <a:pPr marL="0" indent="0">
              <a:lnSpc>
                <a:spcPts val="2100"/>
              </a:lnSpc>
              <a:buNone/>
            </a:pPr>
            <a:r>
              <a:rPr lang="en-US" sz="13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Theo dõi độ ẩm của đất, cung cấp thông tin cho hệ thống tưới tiêu tự động</a:t>
            </a:r>
            <a:endParaRPr lang="en-US" sz="1300" dirty="0"/>
          </a:p>
        </p:txBody>
      </p:sp>
      <p:sp>
        <p:nvSpPr>
          <p:cNvPr id="12" name="Text 9"/>
          <p:cNvSpPr/>
          <p:nvPr/>
        </p:nvSpPr>
        <p:spPr>
          <a:xfrm>
            <a:off x="11555611" y="2328386"/>
            <a:ext cx="2316242" cy="533400"/>
          </a:xfrm>
          <a:prstGeom prst="rect">
            <a:avLst/>
          </a:prstGeom>
          <a:noFill/>
        </p:spPr>
        <p:txBody>
          <a:bodyPr wrap="square" lIns="0" tIns="0" rIns="0" bIns="0" rtlCol="0" anchor="t"/>
          <a:lstStyle/>
          <a:p>
            <a:pPr marL="0" indent="0">
              <a:lnSpc>
                <a:spcPts val="2100"/>
              </a:lnSpc>
              <a:buNone/>
            </a:pPr>
            <a:r>
              <a:rPr lang="en-US" sz="13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Chính xác, độ nhạy cao, dễ cài đặt</a:t>
            </a:r>
            <a:endParaRPr lang="en-US" sz="1300" dirty="0"/>
          </a:p>
        </p:txBody>
      </p:sp>
      <p:sp>
        <p:nvSpPr>
          <p:cNvPr id="13" name="Shape 10"/>
          <p:cNvSpPr/>
          <p:nvPr/>
        </p:nvSpPr>
        <p:spPr>
          <a:xfrm>
            <a:off x="6077426" y="3236119"/>
            <a:ext cx="7961114" cy="1015365"/>
          </a:xfrm>
          <a:prstGeom prst="rect">
            <a:avLst/>
          </a:prstGeom>
          <a:solidFill>
            <a:srgbClr val="FFFFFF">
              <a:alpha val="4000"/>
            </a:srgbClr>
          </a:solidFill>
        </p:spPr>
      </p:sp>
      <p:sp>
        <p:nvSpPr>
          <p:cNvPr id="14" name="Text 11"/>
          <p:cNvSpPr/>
          <p:nvPr/>
        </p:nvSpPr>
        <p:spPr>
          <a:xfrm>
            <a:off x="6244947" y="3343751"/>
            <a:ext cx="2316242" cy="533400"/>
          </a:xfrm>
          <a:prstGeom prst="rect">
            <a:avLst/>
          </a:prstGeom>
          <a:noFill/>
        </p:spPr>
        <p:txBody>
          <a:bodyPr wrap="square" lIns="0" tIns="0" rIns="0" bIns="0" rtlCol="0" anchor="t"/>
          <a:lstStyle/>
          <a:p>
            <a:pPr marL="0" indent="0">
              <a:lnSpc>
                <a:spcPts val="2100"/>
              </a:lnSpc>
              <a:buNone/>
            </a:pPr>
            <a:r>
              <a:rPr lang="en-US" sz="13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Cảm biến nhiệt độ và độ ẩm không khí</a:t>
            </a:r>
            <a:endParaRPr lang="en-US" sz="1300" dirty="0"/>
          </a:p>
        </p:txBody>
      </p:sp>
      <p:sp>
        <p:nvSpPr>
          <p:cNvPr id="15" name="Text 12"/>
          <p:cNvSpPr/>
          <p:nvPr/>
        </p:nvSpPr>
        <p:spPr>
          <a:xfrm>
            <a:off x="8902184" y="3343751"/>
            <a:ext cx="2312432" cy="800100"/>
          </a:xfrm>
          <a:prstGeom prst="rect">
            <a:avLst/>
          </a:prstGeom>
          <a:noFill/>
        </p:spPr>
        <p:txBody>
          <a:bodyPr wrap="square" lIns="0" tIns="0" rIns="0" bIns="0" rtlCol="0" anchor="t"/>
          <a:lstStyle/>
          <a:p>
            <a:pPr marL="0" indent="0">
              <a:lnSpc>
                <a:spcPts val="2100"/>
              </a:lnSpc>
              <a:buNone/>
            </a:pPr>
            <a:r>
              <a:rPr lang="en-US" sz="13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Theo dõi nhiệt độ và độ ẩm của môi trường, giúp cây trồng phát triển tốt nhất</a:t>
            </a:r>
            <a:endParaRPr lang="en-US" sz="1300" dirty="0"/>
          </a:p>
        </p:txBody>
      </p:sp>
      <p:sp>
        <p:nvSpPr>
          <p:cNvPr id="16" name="Text 13"/>
          <p:cNvSpPr/>
          <p:nvPr/>
        </p:nvSpPr>
        <p:spPr>
          <a:xfrm>
            <a:off x="11555611" y="3343751"/>
            <a:ext cx="2316242" cy="533400"/>
          </a:xfrm>
          <a:prstGeom prst="rect">
            <a:avLst/>
          </a:prstGeom>
          <a:noFill/>
        </p:spPr>
        <p:txBody>
          <a:bodyPr wrap="square" lIns="0" tIns="0" rIns="0" bIns="0" rtlCol="0" anchor="t"/>
          <a:lstStyle/>
          <a:p>
            <a:pPr marL="0" indent="0">
              <a:lnSpc>
                <a:spcPts val="2100"/>
              </a:lnSpc>
              <a:buNone/>
            </a:pPr>
            <a:r>
              <a:rPr lang="en-US" sz="13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Dễ sử dụng, giá thành hợp lý, độ chính xác cao</a:t>
            </a:r>
            <a:endParaRPr lang="en-US" sz="1300" dirty="0"/>
          </a:p>
        </p:txBody>
      </p:sp>
      <p:sp>
        <p:nvSpPr>
          <p:cNvPr id="17" name="Shape 14"/>
          <p:cNvSpPr/>
          <p:nvPr/>
        </p:nvSpPr>
        <p:spPr>
          <a:xfrm>
            <a:off x="6077426" y="4251484"/>
            <a:ext cx="7961114" cy="1282065"/>
          </a:xfrm>
          <a:prstGeom prst="rect">
            <a:avLst/>
          </a:prstGeom>
          <a:solidFill>
            <a:srgbClr val="000000">
              <a:alpha val="4000"/>
            </a:srgbClr>
          </a:solidFill>
        </p:spPr>
      </p:sp>
      <p:sp>
        <p:nvSpPr>
          <p:cNvPr id="18" name="Text 15"/>
          <p:cNvSpPr/>
          <p:nvPr/>
        </p:nvSpPr>
        <p:spPr>
          <a:xfrm>
            <a:off x="6244947" y="4359116"/>
            <a:ext cx="2316242" cy="266700"/>
          </a:xfrm>
          <a:prstGeom prst="rect">
            <a:avLst/>
          </a:prstGeom>
          <a:noFill/>
        </p:spPr>
        <p:txBody>
          <a:bodyPr wrap="none" lIns="0" tIns="0" rIns="0" bIns="0" rtlCol="0" anchor="t"/>
          <a:lstStyle/>
          <a:p>
            <a:pPr marL="0" indent="0">
              <a:lnSpc>
                <a:spcPts val="2100"/>
              </a:lnSpc>
              <a:buNone/>
            </a:pPr>
            <a:r>
              <a:rPr lang="en-US" sz="13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Cảm biến ánh sáng</a:t>
            </a:r>
            <a:endParaRPr lang="en-US" sz="1300" dirty="0"/>
          </a:p>
        </p:txBody>
      </p:sp>
      <p:sp>
        <p:nvSpPr>
          <p:cNvPr id="19" name="Text 16"/>
          <p:cNvSpPr/>
          <p:nvPr/>
        </p:nvSpPr>
        <p:spPr>
          <a:xfrm>
            <a:off x="8902184" y="4359116"/>
            <a:ext cx="2312432" cy="1066800"/>
          </a:xfrm>
          <a:prstGeom prst="rect">
            <a:avLst/>
          </a:prstGeom>
          <a:noFill/>
        </p:spPr>
        <p:txBody>
          <a:bodyPr wrap="square" lIns="0" tIns="0" rIns="0" bIns="0" rtlCol="0" anchor="t"/>
          <a:lstStyle/>
          <a:p>
            <a:pPr marL="0" indent="0">
              <a:lnSpc>
                <a:spcPts val="2100"/>
              </a:lnSpc>
              <a:buNone/>
            </a:pPr>
            <a:r>
              <a:rPr lang="en-US" sz="13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Đo cường độ ánh sáng, giúp kiểm soát lượng ánh sáng cần thiết cho cây trồng</a:t>
            </a:r>
            <a:endParaRPr lang="en-US" sz="1300" dirty="0"/>
          </a:p>
        </p:txBody>
      </p:sp>
      <p:sp>
        <p:nvSpPr>
          <p:cNvPr id="20" name="Text 17"/>
          <p:cNvSpPr/>
          <p:nvPr/>
        </p:nvSpPr>
        <p:spPr>
          <a:xfrm>
            <a:off x="11555611" y="4359116"/>
            <a:ext cx="2316242" cy="800100"/>
          </a:xfrm>
          <a:prstGeom prst="rect">
            <a:avLst/>
          </a:prstGeom>
          <a:noFill/>
        </p:spPr>
        <p:txBody>
          <a:bodyPr wrap="square" lIns="0" tIns="0" rIns="0" bIns="0" rtlCol="0" anchor="t"/>
          <a:lstStyle/>
          <a:p>
            <a:pPr marL="0" indent="0">
              <a:lnSpc>
                <a:spcPts val="2100"/>
              </a:lnSpc>
              <a:buNone/>
            </a:pPr>
            <a:r>
              <a:rPr lang="en-US" sz="13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Độ bền cao, khả năng chịu đựng điều kiện khắc nghiệt tốt</a:t>
            </a:r>
            <a:endParaRPr lang="en-US" sz="1300" dirty="0"/>
          </a:p>
        </p:txBody>
      </p:sp>
      <p:sp>
        <p:nvSpPr>
          <p:cNvPr id="21" name="Shape 18"/>
          <p:cNvSpPr/>
          <p:nvPr/>
        </p:nvSpPr>
        <p:spPr>
          <a:xfrm>
            <a:off x="6077426" y="5533549"/>
            <a:ext cx="7961114" cy="1015365"/>
          </a:xfrm>
          <a:prstGeom prst="rect">
            <a:avLst/>
          </a:prstGeom>
          <a:solidFill>
            <a:srgbClr val="FFFFFF">
              <a:alpha val="4000"/>
            </a:srgbClr>
          </a:solidFill>
        </p:spPr>
      </p:sp>
      <p:sp>
        <p:nvSpPr>
          <p:cNvPr id="22" name="Text 19"/>
          <p:cNvSpPr/>
          <p:nvPr/>
        </p:nvSpPr>
        <p:spPr>
          <a:xfrm>
            <a:off x="6244947" y="5641181"/>
            <a:ext cx="2316242" cy="533400"/>
          </a:xfrm>
          <a:prstGeom prst="rect">
            <a:avLst/>
          </a:prstGeom>
          <a:noFill/>
        </p:spPr>
        <p:txBody>
          <a:bodyPr wrap="square" lIns="0" tIns="0" rIns="0" bIns="0" rtlCol="0" anchor="t"/>
          <a:lstStyle/>
          <a:p>
            <a:pPr marL="0" indent="0">
              <a:lnSpc>
                <a:spcPts val="2100"/>
              </a:lnSpc>
              <a:buNone/>
            </a:pPr>
            <a:r>
              <a:rPr lang="en-US" sz="13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Cảm biến nồng độ dinh dưỡng</a:t>
            </a:r>
            <a:endParaRPr lang="en-US" sz="1300" dirty="0"/>
          </a:p>
        </p:txBody>
      </p:sp>
      <p:sp>
        <p:nvSpPr>
          <p:cNvPr id="23" name="Text 20"/>
          <p:cNvSpPr/>
          <p:nvPr/>
        </p:nvSpPr>
        <p:spPr>
          <a:xfrm>
            <a:off x="8902184" y="5641181"/>
            <a:ext cx="2312432" cy="800100"/>
          </a:xfrm>
          <a:prstGeom prst="rect">
            <a:avLst/>
          </a:prstGeom>
          <a:noFill/>
        </p:spPr>
        <p:txBody>
          <a:bodyPr wrap="square" lIns="0" tIns="0" rIns="0" bIns="0" rtlCol="0" anchor="t"/>
          <a:lstStyle/>
          <a:p>
            <a:pPr marL="0" indent="0">
              <a:lnSpc>
                <a:spcPts val="2100"/>
              </a:lnSpc>
              <a:buNone/>
            </a:pPr>
            <a:r>
              <a:rPr lang="en-US" sz="13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Đo nồng độ dinh dưỡng trong đất, giúp điều chỉnh lượng phân bón phù hợp</a:t>
            </a:r>
            <a:endParaRPr lang="en-US" sz="1300" dirty="0"/>
          </a:p>
        </p:txBody>
      </p:sp>
      <p:sp>
        <p:nvSpPr>
          <p:cNvPr id="24" name="Text 21"/>
          <p:cNvSpPr/>
          <p:nvPr/>
        </p:nvSpPr>
        <p:spPr>
          <a:xfrm>
            <a:off x="11555611" y="5641181"/>
            <a:ext cx="2316242" cy="800100"/>
          </a:xfrm>
          <a:prstGeom prst="rect">
            <a:avLst/>
          </a:prstGeom>
          <a:noFill/>
        </p:spPr>
        <p:txBody>
          <a:bodyPr wrap="square" lIns="0" tIns="0" rIns="0" bIns="0" rtlCol="0" anchor="t"/>
          <a:lstStyle/>
          <a:p>
            <a:pPr marL="0" indent="0">
              <a:lnSpc>
                <a:spcPts val="2100"/>
              </a:lnSpc>
              <a:buNone/>
            </a:pPr>
            <a:r>
              <a:rPr lang="en-US" sz="13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Kết quả chính xác, giúp tối ưu hóa việc sử dụng phân bón</a:t>
            </a:r>
            <a:endParaRPr lang="en-US" sz="1300" dirty="0"/>
          </a:p>
        </p:txBody>
      </p:sp>
      <p:sp>
        <p:nvSpPr>
          <p:cNvPr id="25" name="Text 22"/>
          <p:cNvSpPr/>
          <p:nvPr/>
        </p:nvSpPr>
        <p:spPr>
          <a:xfrm>
            <a:off x="6069806" y="7030164"/>
            <a:ext cx="7977188" cy="266700"/>
          </a:xfrm>
          <a:prstGeom prst="rect">
            <a:avLst/>
          </a:prstGeom>
          <a:noFill/>
        </p:spPr>
        <p:txBody>
          <a:bodyPr wrap="none" lIns="0" tIns="0" rIns="0" bIns="0" rtlCol="0" anchor="t"/>
          <a:lstStyle/>
          <a:p>
            <a:pPr marL="0" indent="0">
              <a:lnSpc>
                <a:spcPts val="2100"/>
              </a:lnSpc>
              <a:buNone/>
            </a:pPr>
            <a:r>
              <a:rPr lang="en-US" sz="13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15</a:t>
            </a:r>
            <a:endParaRPr lang="en-US" sz="1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82466" y="852607"/>
            <a:ext cx="5890260" cy="641390"/>
          </a:xfrm>
          <a:prstGeom prst="rect">
            <a:avLst/>
          </a:prstGeom>
          <a:noFill/>
        </p:spPr>
        <p:txBody>
          <a:bodyPr wrap="none" lIns="0" tIns="0" rIns="0" bIns="0" rtlCol="0" anchor="t"/>
          <a:lstStyle/>
          <a:p>
            <a:pPr marL="0" indent="0">
              <a:lnSpc>
                <a:spcPts val="5050"/>
              </a:lnSpc>
              <a:buNone/>
            </a:pPr>
            <a:r>
              <a:rPr lang="en-US" sz="4000" b="1" dirty="0">
                <a:solidFill>
                  <a:srgbClr val="7068F4"/>
                </a:solidFill>
                <a:latin typeface="Barlow" panose="00000800000000000000" pitchFamily="34" charset="0"/>
                <a:ea typeface="Barlow" panose="00000800000000000000" pitchFamily="34" charset="-122"/>
                <a:cs typeface="Barlow" panose="00000800000000000000" pitchFamily="34" charset="-120"/>
              </a:rPr>
              <a:t>Come to our project IOT …</a:t>
            </a:r>
            <a:endParaRPr lang="en-US" sz="4000" dirty="0"/>
          </a:p>
        </p:txBody>
      </p:sp>
      <p:sp>
        <p:nvSpPr>
          <p:cNvPr id="3" name="Text 1"/>
          <p:cNvSpPr/>
          <p:nvPr/>
        </p:nvSpPr>
        <p:spPr>
          <a:xfrm>
            <a:off x="682466" y="1786414"/>
            <a:ext cx="13265468" cy="961906"/>
          </a:xfrm>
          <a:prstGeom prst="rect">
            <a:avLst/>
          </a:prstGeom>
          <a:noFill/>
        </p:spPr>
        <p:txBody>
          <a:bodyPr wrap="square" lIns="0" tIns="0" rIns="0" bIns="0" rtlCol="0" anchor="t"/>
          <a:lstStyle/>
          <a:p>
            <a:pPr marL="0" indent="0">
              <a:lnSpc>
                <a:spcPts val="2500"/>
              </a:lnSpc>
              <a:buNone/>
            </a:pPr>
            <a:r>
              <a:rPr lang="en-US" sz="2000" b="1" dirty="0">
                <a:solidFill>
                  <a:srgbClr val="7068F4"/>
                </a:solidFill>
                <a:latin typeface="Barlow" panose="00000800000000000000" pitchFamily="34" charset="0"/>
                <a:ea typeface="Barlow" panose="00000800000000000000" pitchFamily="34" charset="-122"/>
                <a:cs typeface="Barlow" panose="00000800000000000000" pitchFamily="34" charset="-120"/>
              </a:rPr>
              <a:t>Như các bạn đã thấy, các loại cảm biến được áp dụng trong nền nông nghiệp không chỉ giúp nông nghiệp Việt Nam mà còn đóng góp quan trọng cho sự phát triển toàn cầu. Những công nghệ này đã và đang nâng cao hiệu quả canh tác, đồng thời tạo điều kiện tối ưu để đạt được sản lượng cao nhất và chất lượng tốt nhất.</a:t>
            </a:r>
            <a:endParaRPr lang="en-US" sz="2000" dirty="0"/>
          </a:p>
        </p:txBody>
      </p:sp>
      <p:sp>
        <p:nvSpPr>
          <p:cNvPr id="4" name="Text 2"/>
          <p:cNvSpPr/>
          <p:nvPr/>
        </p:nvSpPr>
        <p:spPr>
          <a:xfrm>
            <a:off x="682466" y="3040737"/>
            <a:ext cx="13265468" cy="935831"/>
          </a:xfrm>
          <a:prstGeom prst="rect">
            <a:avLst/>
          </a:prstGeom>
          <a:noFill/>
        </p:spPr>
        <p:txBody>
          <a:bodyPr wrap="square" lIns="0" tIns="0" rIns="0" bIns="0" rtlCol="0" anchor="t"/>
          <a:lstStyle/>
          <a:p>
            <a:pPr marL="0" indent="0">
              <a:lnSpc>
                <a:spcPts val="2450"/>
              </a:lnSpc>
              <a:buNone/>
            </a:pPr>
            <a:r>
              <a:rPr lang="en-US" sz="15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Các bạn đã bao giờ tự hỏi, nếu những tác động trực tiếp và gián tiếp từ bên ngoài ảnh hưởng đến nền nông nghiệp, thì điều gì sẽ bảo vệ nó? Điều gì có thể giúp nông nghiệp chống chọi lại các tác động xấu từ thiên nhiên mà vẫn đảm bảo không giảm thiểu về sản lượng và chất lượng?</a:t>
            </a:r>
            <a:endParaRPr lang="en-US" sz="1500" dirty="0"/>
          </a:p>
        </p:txBody>
      </p:sp>
      <p:sp>
        <p:nvSpPr>
          <p:cNvPr id="5" name="Text 3"/>
          <p:cNvSpPr/>
          <p:nvPr/>
        </p:nvSpPr>
        <p:spPr>
          <a:xfrm>
            <a:off x="682466" y="4195882"/>
            <a:ext cx="13265468" cy="623887"/>
          </a:xfrm>
          <a:prstGeom prst="rect">
            <a:avLst/>
          </a:prstGeom>
          <a:noFill/>
        </p:spPr>
        <p:txBody>
          <a:bodyPr wrap="square" lIns="0" tIns="0" rIns="0" bIns="0" rtlCol="0" anchor="t"/>
          <a:lstStyle/>
          <a:p>
            <a:pPr marL="0" indent="0">
              <a:lnSpc>
                <a:spcPts val="2450"/>
              </a:lnSpc>
              <a:buNone/>
            </a:pPr>
            <a:r>
              <a:rPr lang="en-US" sz="15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Dự án này chính là câu trả lời cho những câu hỏi đó. Chúng tôi ở đây để áp dụng và thực hiện giải pháp một cách chuyên nghiệp, giúp nền nông nghiệp đối phó hiệu quả với những thách thức từ môi trường và thiên nhiên.</a:t>
            </a:r>
            <a:endParaRPr lang="en-US" sz="1500" dirty="0"/>
          </a:p>
        </p:txBody>
      </p:sp>
      <p:sp>
        <p:nvSpPr>
          <p:cNvPr id="6" name="Text 4"/>
          <p:cNvSpPr/>
          <p:nvPr/>
        </p:nvSpPr>
        <p:spPr>
          <a:xfrm>
            <a:off x="682466" y="5039082"/>
            <a:ext cx="13265468" cy="935831"/>
          </a:xfrm>
          <a:prstGeom prst="rect">
            <a:avLst/>
          </a:prstGeom>
          <a:noFill/>
        </p:spPr>
        <p:txBody>
          <a:bodyPr wrap="square" lIns="0" tIns="0" rIns="0" bIns="0" rtlCol="0" anchor="t"/>
          <a:lstStyle/>
          <a:p>
            <a:pPr marL="0" indent="0">
              <a:lnSpc>
                <a:spcPts val="2450"/>
              </a:lnSpc>
              <a:buNone/>
            </a:pPr>
            <a:r>
              <a:rPr lang="en-US" sz="15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Trong dự án này, chúng tôi đã triển khai một mô hình cảm biến nhỏ nhằm bảo vệ, phòng tránh và giảm thiểu thiệt hại do bão lũ gây ra cho nền nông nghiệp Việt Nam. Mô hình cảm biến này được thiết kế để cảm biến khi các yếu tố môi trường gây ra , giúp các nhà nông có thể ứng giảm thiệt hại và hạn chế các tác động tiêu cực của thiên tai đến sản xuất nông nghiệp.</a:t>
            </a:r>
            <a:endParaRPr lang="en-US" sz="1500" dirty="0"/>
          </a:p>
        </p:txBody>
      </p:sp>
      <p:sp>
        <p:nvSpPr>
          <p:cNvPr id="7" name="Text 5"/>
          <p:cNvSpPr/>
          <p:nvPr/>
        </p:nvSpPr>
        <p:spPr>
          <a:xfrm>
            <a:off x="682466" y="6194227"/>
            <a:ext cx="13265468" cy="311944"/>
          </a:xfrm>
          <a:prstGeom prst="rect">
            <a:avLst/>
          </a:prstGeom>
          <a:noFill/>
        </p:spPr>
        <p:txBody>
          <a:bodyPr wrap="none" lIns="0" tIns="0" rIns="0" bIns="0" rtlCol="0" anchor="t"/>
          <a:lstStyle/>
          <a:p>
            <a:pPr marL="0" indent="0">
              <a:lnSpc>
                <a:spcPts val="2450"/>
              </a:lnSpc>
              <a:buNone/>
            </a:pPr>
            <a:endParaRPr lang="en-US" sz="1500" dirty="0"/>
          </a:p>
        </p:txBody>
      </p:sp>
      <p:sp>
        <p:nvSpPr>
          <p:cNvPr id="8" name="Text 6"/>
          <p:cNvSpPr/>
          <p:nvPr/>
        </p:nvSpPr>
        <p:spPr>
          <a:xfrm>
            <a:off x="682466" y="7065050"/>
            <a:ext cx="13265468" cy="311944"/>
          </a:xfrm>
          <a:prstGeom prst="rect">
            <a:avLst/>
          </a:prstGeom>
          <a:noFill/>
        </p:spPr>
        <p:txBody>
          <a:bodyPr wrap="none" lIns="0" tIns="0" rIns="0" bIns="0" rtlCol="0" anchor="t"/>
          <a:lstStyle/>
          <a:p>
            <a:pPr marL="0" indent="0">
              <a:lnSpc>
                <a:spcPts val="2450"/>
              </a:lnSpc>
              <a:buNone/>
            </a:pPr>
            <a:r>
              <a:rPr lang="en-US" sz="15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16</a:t>
            </a:r>
            <a:endParaRPr lang="en-US" sz="15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25768" y="335875"/>
            <a:ext cx="9849564" cy="400169"/>
          </a:xfrm>
          <a:prstGeom prst="rect">
            <a:avLst/>
          </a:prstGeom>
          <a:noFill/>
        </p:spPr>
        <p:txBody>
          <a:bodyPr wrap="none" lIns="0" tIns="0" rIns="0" bIns="0" rtlCol="0" anchor="t"/>
          <a:lstStyle/>
          <a:p>
            <a:pPr marL="0" indent="0">
              <a:lnSpc>
                <a:spcPts val="3150"/>
              </a:lnSpc>
              <a:buNone/>
            </a:pPr>
            <a:r>
              <a:rPr lang="en-US" sz="2500" b="1" dirty="0">
                <a:solidFill>
                  <a:srgbClr val="7068F4"/>
                </a:solidFill>
                <a:latin typeface="Barlow" panose="00000800000000000000" pitchFamily="34" charset="0"/>
                <a:ea typeface="Barlow" panose="00000800000000000000" pitchFamily="34" charset="-122"/>
                <a:cs typeface="Barlow" panose="00000800000000000000" pitchFamily="34" charset="-120"/>
              </a:rPr>
              <a:t>Project Mái Che Mưa Auto Cho Cây Trồng Và Gia Súc Khi Mùa Bão Đến !!</a:t>
            </a:r>
            <a:endParaRPr lang="en-US" sz="2500" dirty="0"/>
          </a:p>
        </p:txBody>
      </p:sp>
      <p:sp>
        <p:nvSpPr>
          <p:cNvPr id="3" name="Text 1"/>
          <p:cNvSpPr/>
          <p:nvPr/>
        </p:nvSpPr>
        <p:spPr>
          <a:xfrm>
            <a:off x="425768" y="1040011"/>
            <a:ext cx="6251138" cy="400288"/>
          </a:xfrm>
          <a:prstGeom prst="rect">
            <a:avLst/>
          </a:prstGeom>
          <a:noFill/>
        </p:spPr>
        <p:txBody>
          <a:bodyPr wrap="square" lIns="0" tIns="0" rIns="0" bIns="0" rtlCol="0" anchor="t"/>
          <a:lstStyle/>
          <a:p>
            <a:pPr marL="0" indent="0">
              <a:lnSpc>
                <a:spcPts val="1550"/>
              </a:lnSpc>
              <a:buNone/>
            </a:pPr>
            <a:r>
              <a:rPr lang="en-US" sz="1250" b="1" dirty="0">
                <a:solidFill>
                  <a:srgbClr val="7068F4"/>
                </a:solidFill>
                <a:latin typeface="Barlow" panose="00000800000000000000" pitchFamily="34" charset="0"/>
                <a:ea typeface="Barlow" panose="00000800000000000000" pitchFamily="34" charset="-122"/>
                <a:cs typeface="Barlow" panose="00000800000000000000" pitchFamily="34" charset="-120"/>
              </a:rPr>
              <a:t>1. Trước khi bắt đầu dự án, hãy xem xét những hậu quả mà bão yagi quét qua đã gây ra đối với nền nông nghiệp trong năm 2024.</a:t>
            </a:r>
            <a:endParaRPr lang="en-US" sz="1250" dirty="0"/>
          </a:p>
        </p:txBody>
      </p:sp>
      <p:pic>
        <p:nvPicPr>
          <p:cNvPr id="4" name="Image 0" descr="preencoded.png"/>
          <p:cNvPicPr>
            <a:picLocks noChangeAspect="1"/>
          </p:cNvPicPr>
          <p:nvPr/>
        </p:nvPicPr>
        <p:blipFill>
          <a:blip r:embed="rId1"/>
          <a:stretch>
            <a:fillRect/>
          </a:stretch>
        </p:blipFill>
        <p:spPr>
          <a:xfrm>
            <a:off x="425768" y="1577102"/>
            <a:ext cx="2546628" cy="4730948"/>
          </a:xfrm>
          <a:prstGeom prst="rect">
            <a:avLst/>
          </a:prstGeom>
        </p:spPr>
      </p:pic>
      <p:sp>
        <p:nvSpPr>
          <p:cNvPr id="5" name="Text 2"/>
          <p:cNvSpPr/>
          <p:nvPr/>
        </p:nvSpPr>
        <p:spPr>
          <a:xfrm>
            <a:off x="425768" y="6444853"/>
            <a:ext cx="6251138" cy="194667"/>
          </a:xfrm>
          <a:prstGeom prst="rect">
            <a:avLst/>
          </a:prstGeom>
          <a:noFill/>
        </p:spPr>
        <p:txBody>
          <a:bodyPr wrap="none" lIns="0" tIns="0" rIns="0" bIns="0" rtlCol="0" anchor="t"/>
          <a:lstStyle/>
          <a:p>
            <a:pPr marL="0" indent="0">
              <a:lnSpc>
                <a:spcPts val="1500"/>
              </a:lnSpc>
              <a:buNone/>
            </a:pPr>
            <a:endParaRPr lang="en-US" sz="950" dirty="0"/>
          </a:p>
        </p:txBody>
      </p:sp>
      <p:sp>
        <p:nvSpPr>
          <p:cNvPr id="6" name="Text 3"/>
          <p:cNvSpPr/>
          <p:nvPr/>
        </p:nvSpPr>
        <p:spPr>
          <a:xfrm>
            <a:off x="425768" y="6748939"/>
            <a:ext cx="6251138" cy="194667"/>
          </a:xfrm>
          <a:prstGeom prst="rect">
            <a:avLst/>
          </a:prstGeom>
          <a:noFill/>
        </p:spPr>
        <p:txBody>
          <a:bodyPr wrap="none" lIns="0" tIns="0" rIns="0" bIns="0" rtlCol="0" anchor="t"/>
          <a:lstStyle/>
          <a:p>
            <a:pPr marL="0" indent="0">
              <a:lnSpc>
                <a:spcPts val="1500"/>
              </a:lnSpc>
              <a:buNone/>
            </a:pPr>
            <a:r>
              <a:rPr lang="en-US" sz="9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Hình 1: Bão Yagi tàn phá lương thực</a:t>
            </a:r>
            <a:endParaRPr lang="en-US" sz="950" dirty="0"/>
          </a:p>
        </p:txBody>
      </p:sp>
      <p:sp>
        <p:nvSpPr>
          <p:cNvPr id="7" name="Text 4"/>
          <p:cNvSpPr/>
          <p:nvPr/>
        </p:nvSpPr>
        <p:spPr>
          <a:xfrm>
            <a:off x="425768" y="7053024"/>
            <a:ext cx="6251138" cy="194667"/>
          </a:xfrm>
          <a:prstGeom prst="rect">
            <a:avLst/>
          </a:prstGeom>
          <a:noFill/>
        </p:spPr>
        <p:txBody>
          <a:bodyPr wrap="none" lIns="0" tIns="0" rIns="0" bIns="0" rtlCol="0" anchor="t"/>
          <a:lstStyle/>
          <a:p>
            <a:pPr marL="0" indent="0">
              <a:lnSpc>
                <a:spcPts val="1500"/>
              </a:lnSpc>
              <a:buNone/>
            </a:pPr>
            <a:endParaRPr lang="en-US" sz="950" dirty="0"/>
          </a:p>
        </p:txBody>
      </p:sp>
      <p:pic>
        <p:nvPicPr>
          <p:cNvPr id="8" name="Image 1" descr="preencoded.png"/>
          <p:cNvPicPr>
            <a:picLocks noChangeAspect="1"/>
          </p:cNvPicPr>
          <p:nvPr/>
        </p:nvPicPr>
        <p:blipFill>
          <a:blip r:embed="rId2"/>
          <a:stretch>
            <a:fillRect/>
          </a:stretch>
        </p:blipFill>
        <p:spPr>
          <a:xfrm>
            <a:off x="6981230" y="1055251"/>
            <a:ext cx="2964418" cy="4731187"/>
          </a:xfrm>
          <a:prstGeom prst="rect">
            <a:avLst/>
          </a:prstGeom>
        </p:spPr>
      </p:pic>
      <p:sp>
        <p:nvSpPr>
          <p:cNvPr id="9" name="Text 5"/>
          <p:cNvSpPr/>
          <p:nvPr/>
        </p:nvSpPr>
        <p:spPr>
          <a:xfrm>
            <a:off x="6981230" y="5923240"/>
            <a:ext cx="7230904" cy="194667"/>
          </a:xfrm>
          <a:prstGeom prst="rect">
            <a:avLst/>
          </a:prstGeom>
          <a:noFill/>
        </p:spPr>
        <p:txBody>
          <a:bodyPr wrap="none" lIns="0" tIns="0" rIns="0" bIns="0" rtlCol="0" anchor="t"/>
          <a:lstStyle/>
          <a:p>
            <a:pPr marL="0" indent="0">
              <a:lnSpc>
                <a:spcPts val="1500"/>
              </a:lnSpc>
              <a:buNone/>
            </a:pPr>
            <a:r>
              <a:rPr lang="en-US" sz="9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Hình 2: Bão Yagi Ảnh hưởng đến chăn  nuôi</a:t>
            </a:r>
            <a:endParaRPr lang="en-US" sz="950" dirty="0"/>
          </a:p>
        </p:txBody>
      </p:sp>
      <p:sp>
        <p:nvSpPr>
          <p:cNvPr id="10" name="Text 6"/>
          <p:cNvSpPr/>
          <p:nvPr/>
        </p:nvSpPr>
        <p:spPr>
          <a:xfrm>
            <a:off x="425768" y="7699058"/>
            <a:ext cx="13778865" cy="194667"/>
          </a:xfrm>
          <a:prstGeom prst="rect">
            <a:avLst/>
          </a:prstGeom>
          <a:noFill/>
        </p:spPr>
        <p:txBody>
          <a:bodyPr wrap="none" lIns="0" tIns="0" rIns="0" bIns="0" rtlCol="0" anchor="t"/>
          <a:lstStyle/>
          <a:p>
            <a:pPr marL="0" indent="0">
              <a:lnSpc>
                <a:spcPts val="1500"/>
              </a:lnSpc>
              <a:buNone/>
            </a:pPr>
            <a:r>
              <a:rPr lang="en-US" sz="9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17</a:t>
            </a:r>
            <a:endParaRPr lang="en-US" sz="9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9095" y="297894"/>
            <a:ext cx="2850713" cy="356235"/>
          </a:xfrm>
          <a:prstGeom prst="rect">
            <a:avLst/>
          </a:prstGeom>
          <a:noFill/>
        </p:spPr>
        <p:txBody>
          <a:bodyPr wrap="none" lIns="0" tIns="0" rIns="0" bIns="0" rtlCol="0" anchor="t"/>
          <a:lstStyle/>
          <a:p>
            <a:pPr marL="0" indent="0">
              <a:lnSpc>
                <a:spcPts val="2800"/>
              </a:lnSpc>
              <a:buNone/>
            </a:pPr>
            <a:r>
              <a:rPr lang="en-US" sz="2200" b="1" dirty="0">
                <a:solidFill>
                  <a:srgbClr val="7068F4"/>
                </a:solidFill>
                <a:latin typeface="Barlow" panose="00000800000000000000" pitchFamily="34" charset="0"/>
                <a:ea typeface="Barlow" panose="00000800000000000000" pitchFamily="34" charset="-122"/>
                <a:cs typeface="Barlow" panose="00000800000000000000" pitchFamily="34" charset="-120"/>
              </a:rPr>
              <a:t>Project Mái Che</a:t>
            </a:r>
            <a:endParaRPr lang="en-US" sz="2200" dirty="0"/>
          </a:p>
        </p:txBody>
      </p:sp>
      <p:sp>
        <p:nvSpPr>
          <p:cNvPr id="3" name="Text 1"/>
          <p:cNvSpPr/>
          <p:nvPr/>
        </p:nvSpPr>
        <p:spPr>
          <a:xfrm>
            <a:off x="379095" y="816531"/>
            <a:ext cx="2533531" cy="178118"/>
          </a:xfrm>
          <a:prstGeom prst="rect">
            <a:avLst/>
          </a:prstGeom>
          <a:noFill/>
        </p:spPr>
        <p:txBody>
          <a:bodyPr wrap="none" lIns="0" tIns="0" rIns="0" bIns="0" rtlCol="0" anchor="t"/>
          <a:lstStyle/>
          <a:p>
            <a:pPr marL="0" indent="0">
              <a:lnSpc>
                <a:spcPts val="1400"/>
              </a:lnSpc>
              <a:buNone/>
            </a:pPr>
            <a:r>
              <a:rPr lang="en-US" sz="1100" b="1" dirty="0">
                <a:solidFill>
                  <a:srgbClr val="7068F4"/>
                </a:solidFill>
                <a:latin typeface="Barlow" panose="00000800000000000000" pitchFamily="34" charset="0"/>
                <a:ea typeface="Barlow" panose="00000800000000000000" pitchFamily="34" charset="-122"/>
                <a:cs typeface="Barlow" panose="00000800000000000000" pitchFamily="34" charset="-120"/>
              </a:rPr>
              <a:t> Bước 1: Sau Khi Bạn Đã Tải File từ GitHub</a:t>
            </a:r>
            <a:endParaRPr lang="en-US" sz="1100" dirty="0"/>
          </a:p>
        </p:txBody>
      </p:sp>
      <p:sp>
        <p:nvSpPr>
          <p:cNvPr id="4" name="Text 2"/>
          <p:cNvSpPr/>
          <p:nvPr/>
        </p:nvSpPr>
        <p:spPr>
          <a:xfrm>
            <a:off x="379095" y="1157049"/>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a:t>
            </a:r>
            <a:r>
              <a:rPr lang="en-US" sz="850" u="sng" dirty="0">
                <a:solidFill>
                  <a:srgbClr val="7068F4"/>
                </a:solidFill>
                <a:latin typeface="Montserrat" panose="00000500000000000000" pitchFamily="34" charset="0"/>
                <a:ea typeface="Montserrat" panose="00000500000000000000" pitchFamily="34" charset="-122"/>
                <a:cs typeface="Montserrat" panose="00000500000000000000" pitchFamily="34" charset="-120"/>
              </a:rPr>
              <a:t>https://github.com/PhanDat2210/Project_AI_IOT_TL.git</a:t>
            </a:r>
            <a:endParaRPr lang="en-US" sz="850" dirty="0"/>
          </a:p>
        </p:txBody>
      </p:sp>
      <p:sp>
        <p:nvSpPr>
          <p:cNvPr id="5" name="Text 3"/>
          <p:cNvSpPr/>
          <p:nvPr/>
        </p:nvSpPr>
        <p:spPr>
          <a:xfrm>
            <a:off x="379095" y="1452205"/>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Bước 2: Giải nén tệp vào vào :</a:t>
            </a:r>
            <a:endParaRPr lang="en-US" sz="850" dirty="0"/>
          </a:p>
        </p:txBody>
      </p:sp>
      <p:pic>
        <p:nvPicPr>
          <p:cNvPr id="6" name="Image 0" descr="preencoded.png"/>
          <p:cNvPicPr>
            <a:picLocks noChangeAspect="1"/>
          </p:cNvPicPr>
          <p:nvPr/>
        </p:nvPicPr>
        <p:blipFill>
          <a:blip r:embed="rId1"/>
          <a:stretch>
            <a:fillRect/>
          </a:stretch>
        </p:blipFill>
        <p:spPr>
          <a:xfrm>
            <a:off x="379095" y="1747361"/>
            <a:ext cx="6919555" cy="2477929"/>
          </a:xfrm>
          <a:prstGeom prst="rect">
            <a:avLst/>
          </a:prstGeom>
        </p:spPr>
      </p:pic>
      <p:sp>
        <p:nvSpPr>
          <p:cNvPr id="7" name="Text 4"/>
          <p:cNvSpPr/>
          <p:nvPr/>
        </p:nvSpPr>
        <p:spPr>
          <a:xfrm>
            <a:off x="379095" y="4347091"/>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Bước 3: Chạy Arduino có 2 file information_IOT sẽ hướng dẫn bạn cách chạy những phải có linh kiện </a:t>
            </a:r>
            <a:endParaRPr lang="en-US" sz="850" dirty="0"/>
          </a:p>
        </p:txBody>
      </p:sp>
      <p:sp>
        <p:nvSpPr>
          <p:cNvPr id="8" name="Text 5"/>
          <p:cNvSpPr/>
          <p:nvPr/>
        </p:nvSpPr>
        <p:spPr>
          <a:xfrm>
            <a:off x="379095" y="4642247"/>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Bước 4 : Bạn có thể xem file Powerpoint  kết quả </a:t>
            </a:r>
            <a:endParaRPr lang="en-US" sz="850" dirty="0"/>
          </a:p>
        </p:txBody>
      </p:sp>
      <p:pic>
        <p:nvPicPr>
          <p:cNvPr id="9" name="Image 1" descr="preencoded.png"/>
          <p:cNvPicPr>
            <a:picLocks noChangeAspect="1"/>
          </p:cNvPicPr>
          <p:nvPr/>
        </p:nvPicPr>
        <p:blipFill>
          <a:blip r:embed="rId2"/>
          <a:stretch>
            <a:fillRect/>
          </a:stretch>
        </p:blipFill>
        <p:spPr>
          <a:xfrm>
            <a:off x="379095" y="4937403"/>
            <a:ext cx="3159443" cy="4212550"/>
          </a:xfrm>
          <a:prstGeom prst="rect">
            <a:avLst/>
          </a:prstGeom>
        </p:spPr>
      </p:pic>
      <p:sp>
        <p:nvSpPr>
          <p:cNvPr id="10" name="Text 6"/>
          <p:cNvSpPr/>
          <p:nvPr/>
        </p:nvSpPr>
        <p:spPr>
          <a:xfrm>
            <a:off x="379095" y="9455229"/>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18</a:t>
            </a:r>
            <a:endParaRPr lang="en-US" sz="8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30553"/>
          </a:xfrm>
          <a:prstGeom prst="rect">
            <a:avLst/>
          </a:prstGeom>
        </p:spPr>
      </p:pic>
      <p:sp>
        <p:nvSpPr>
          <p:cNvPr id="3" name="Text 0"/>
          <p:cNvSpPr/>
          <p:nvPr/>
        </p:nvSpPr>
        <p:spPr>
          <a:xfrm>
            <a:off x="6228159" y="582811"/>
            <a:ext cx="6824543" cy="697230"/>
          </a:xfrm>
          <a:prstGeom prst="rect">
            <a:avLst/>
          </a:prstGeom>
          <a:noFill/>
        </p:spPr>
        <p:txBody>
          <a:bodyPr wrap="none" lIns="0" tIns="0" rIns="0" bIns="0" rtlCol="0" anchor="t"/>
          <a:lstStyle/>
          <a:p>
            <a:pPr marL="0" indent="0">
              <a:lnSpc>
                <a:spcPts val="5450"/>
              </a:lnSpc>
              <a:buNone/>
            </a:pPr>
            <a:r>
              <a:rPr lang="en-US" sz="4350" b="1" dirty="0">
                <a:solidFill>
                  <a:srgbClr val="7068F4"/>
                </a:solidFill>
                <a:latin typeface="Barlow" panose="00000800000000000000" pitchFamily="34" charset="0"/>
                <a:ea typeface="Barlow" panose="00000800000000000000" pitchFamily="34" charset="-122"/>
                <a:cs typeface="Barlow" panose="00000800000000000000" pitchFamily="34" charset="-120"/>
              </a:rPr>
              <a:t>LỢI ÍCH CỦA PROJECT NÀY !</a:t>
            </a:r>
            <a:endParaRPr lang="en-US" sz="4350" dirty="0"/>
          </a:p>
        </p:txBody>
      </p:sp>
      <p:pic>
        <p:nvPicPr>
          <p:cNvPr id="4" name="Image 1" descr="preencoded.png"/>
          <p:cNvPicPr>
            <a:picLocks noChangeAspect="1"/>
          </p:cNvPicPr>
          <p:nvPr/>
        </p:nvPicPr>
        <p:blipFill>
          <a:blip r:embed="rId2"/>
          <a:stretch>
            <a:fillRect/>
          </a:stretch>
        </p:blipFill>
        <p:spPr>
          <a:xfrm>
            <a:off x="6228159" y="1597938"/>
            <a:ext cx="529828" cy="529828"/>
          </a:xfrm>
          <a:prstGeom prst="rect">
            <a:avLst/>
          </a:prstGeom>
        </p:spPr>
      </p:pic>
      <p:sp>
        <p:nvSpPr>
          <p:cNvPr id="5" name="Text 1"/>
          <p:cNvSpPr/>
          <p:nvPr/>
        </p:nvSpPr>
        <p:spPr>
          <a:xfrm>
            <a:off x="6228159" y="2339697"/>
            <a:ext cx="2788801" cy="348496"/>
          </a:xfrm>
          <a:prstGeom prst="rect">
            <a:avLst/>
          </a:prstGeom>
          <a:noFill/>
        </p:spPr>
        <p:txBody>
          <a:bodyPr wrap="none" lIns="0" tIns="0" rIns="0" bIns="0" rtlCol="0" anchor="t"/>
          <a:lstStyle/>
          <a:p>
            <a:pPr marL="0" indent="0" algn="l">
              <a:lnSpc>
                <a:spcPts val="2700"/>
              </a:lnSpc>
              <a:buNone/>
            </a:pPr>
            <a:r>
              <a:rPr lang="en-US" sz="2150" b="1" dirty="0">
                <a:solidFill>
                  <a:srgbClr val="272525"/>
                </a:solidFill>
                <a:latin typeface="Barlow" panose="00000800000000000000" pitchFamily="34" charset="0"/>
                <a:ea typeface="Barlow" panose="00000800000000000000" pitchFamily="34" charset="-122"/>
                <a:cs typeface="Barlow" panose="00000800000000000000" pitchFamily="34" charset="-120"/>
              </a:rPr>
              <a:t>Tăng năng suất</a:t>
            </a:r>
            <a:endParaRPr lang="en-US" sz="2150" dirty="0"/>
          </a:p>
        </p:txBody>
      </p:sp>
      <p:sp>
        <p:nvSpPr>
          <p:cNvPr id="6" name="Text 2"/>
          <p:cNvSpPr/>
          <p:nvPr/>
        </p:nvSpPr>
        <p:spPr>
          <a:xfrm>
            <a:off x="6228159" y="2815352"/>
            <a:ext cx="3671292" cy="678180"/>
          </a:xfrm>
          <a:prstGeom prst="rect">
            <a:avLst/>
          </a:prstGeom>
          <a:noFill/>
        </p:spPr>
        <p:txBody>
          <a:bodyPr wrap="square" lIns="0" tIns="0" rIns="0" bIns="0" rtlCol="0" anchor="t"/>
          <a:lstStyle/>
          <a:p>
            <a:pPr marL="0" indent="0" algn="l">
              <a:lnSpc>
                <a:spcPts val="2650"/>
              </a:lnSpc>
              <a:buNone/>
            </a:pPr>
            <a:r>
              <a:rPr lang="en-US" sz="16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Nâng cao hiệu quả canh tác, giảm thiểu lãng phí, tăng sản lượng.</a:t>
            </a:r>
            <a:endParaRPr lang="en-US" sz="1650" dirty="0"/>
          </a:p>
        </p:txBody>
      </p:sp>
      <p:pic>
        <p:nvPicPr>
          <p:cNvPr id="7" name="Image 2" descr="preencoded.png"/>
          <p:cNvPicPr>
            <a:picLocks noChangeAspect="1"/>
          </p:cNvPicPr>
          <p:nvPr/>
        </p:nvPicPr>
        <p:blipFill>
          <a:blip r:embed="rId3"/>
          <a:stretch>
            <a:fillRect/>
          </a:stretch>
        </p:blipFill>
        <p:spPr>
          <a:xfrm>
            <a:off x="10217348" y="1597938"/>
            <a:ext cx="529828" cy="529828"/>
          </a:xfrm>
          <a:prstGeom prst="rect">
            <a:avLst/>
          </a:prstGeom>
        </p:spPr>
      </p:pic>
      <p:sp>
        <p:nvSpPr>
          <p:cNvPr id="8" name="Text 3"/>
          <p:cNvSpPr/>
          <p:nvPr/>
        </p:nvSpPr>
        <p:spPr>
          <a:xfrm>
            <a:off x="10217348" y="2339697"/>
            <a:ext cx="3447336" cy="348496"/>
          </a:xfrm>
          <a:prstGeom prst="rect">
            <a:avLst/>
          </a:prstGeom>
          <a:noFill/>
        </p:spPr>
        <p:txBody>
          <a:bodyPr wrap="none" lIns="0" tIns="0" rIns="0" bIns="0" rtlCol="0" anchor="t"/>
          <a:lstStyle/>
          <a:p>
            <a:pPr marL="0" indent="0" algn="l">
              <a:lnSpc>
                <a:spcPts val="2700"/>
              </a:lnSpc>
              <a:buNone/>
            </a:pPr>
            <a:r>
              <a:rPr lang="en-US" sz="2150" b="1" dirty="0">
                <a:solidFill>
                  <a:srgbClr val="272525"/>
                </a:solidFill>
                <a:latin typeface="Barlow" panose="00000800000000000000" pitchFamily="34" charset="0"/>
                <a:ea typeface="Barlow" panose="00000800000000000000" pitchFamily="34" charset="-122"/>
                <a:cs typeface="Barlow" panose="00000800000000000000" pitchFamily="34" charset="-120"/>
              </a:rPr>
              <a:t>Cải thiện sức khỏe cây trồng</a:t>
            </a:r>
            <a:endParaRPr lang="en-US" sz="2150" dirty="0"/>
          </a:p>
        </p:txBody>
      </p:sp>
      <p:sp>
        <p:nvSpPr>
          <p:cNvPr id="9" name="Text 4"/>
          <p:cNvSpPr/>
          <p:nvPr/>
        </p:nvSpPr>
        <p:spPr>
          <a:xfrm>
            <a:off x="10217348" y="2815352"/>
            <a:ext cx="3671292" cy="1017270"/>
          </a:xfrm>
          <a:prstGeom prst="rect">
            <a:avLst/>
          </a:prstGeom>
          <a:noFill/>
        </p:spPr>
        <p:txBody>
          <a:bodyPr wrap="square" lIns="0" tIns="0" rIns="0" bIns="0" rtlCol="0" anchor="t"/>
          <a:lstStyle/>
          <a:p>
            <a:pPr marL="0" indent="0" algn="l">
              <a:lnSpc>
                <a:spcPts val="2650"/>
              </a:lnSpc>
              <a:buNone/>
            </a:pPr>
            <a:r>
              <a:rPr lang="en-US" sz="16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Theo dõi tình trạng cây trồng kịp thời, giúp phát hiện và xử lý bệnh sớm.</a:t>
            </a:r>
            <a:endParaRPr lang="en-US" sz="1650" dirty="0"/>
          </a:p>
        </p:txBody>
      </p:sp>
      <p:pic>
        <p:nvPicPr>
          <p:cNvPr id="10" name="Image 3" descr="preencoded.png"/>
          <p:cNvPicPr>
            <a:picLocks noChangeAspect="1"/>
          </p:cNvPicPr>
          <p:nvPr/>
        </p:nvPicPr>
        <p:blipFill>
          <a:blip r:embed="rId4"/>
          <a:stretch>
            <a:fillRect/>
          </a:stretch>
        </p:blipFill>
        <p:spPr>
          <a:xfrm>
            <a:off x="6228159" y="4468416"/>
            <a:ext cx="529828" cy="529828"/>
          </a:xfrm>
          <a:prstGeom prst="rect">
            <a:avLst/>
          </a:prstGeom>
        </p:spPr>
      </p:pic>
      <p:sp>
        <p:nvSpPr>
          <p:cNvPr id="11" name="Text 5"/>
          <p:cNvSpPr/>
          <p:nvPr/>
        </p:nvSpPr>
        <p:spPr>
          <a:xfrm>
            <a:off x="6228159" y="5210175"/>
            <a:ext cx="2788801" cy="348496"/>
          </a:xfrm>
          <a:prstGeom prst="rect">
            <a:avLst/>
          </a:prstGeom>
          <a:noFill/>
        </p:spPr>
        <p:txBody>
          <a:bodyPr wrap="none" lIns="0" tIns="0" rIns="0" bIns="0" rtlCol="0" anchor="t"/>
          <a:lstStyle/>
          <a:p>
            <a:pPr marL="0" indent="0" algn="l">
              <a:lnSpc>
                <a:spcPts val="2700"/>
              </a:lnSpc>
              <a:buNone/>
            </a:pPr>
            <a:r>
              <a:rPr lang="en-US" sz="2150" b="1" dirty="0">
                <a:solidFill>
                  <a:srgbClr val="272525"/>
                </a:solidFill>
                <a:latin typeface="Barlow" panose="00000800000000000000" pitchFamily="34" charset="0"/>
                <a:ea typeface="Barlow" panose="00000800000000000000" pitchFamily="34" charset="-122"/>
                <a:cs typeface="Barlow" panose="00000800000000000000" pitchFamily="34" charset="-120"/>
              </a:rPr>
              <a:t>Bảo vệ môi trường</a:t>
            </a:r>
            <a:endParaRPr lang="en-US" sz="2150" dirty="0"/>
          </a:p>
        </p:txBody>
      </p:sp>
      <p:sp>
        <p:nvSpPr>
          <p:cNvPr id="12" name="Text 6"/>
          <p:cNvSpPr/>
          <p:nvPr/>
        </p:nvSpPr>
        <p:spPr>
          <a:xfrm>
            <a:off x="6228159" y="5685830"/>
            <a:ext cx="3671292" cy="1017270"/>
          </a:xfrm>
          <a:prstGeom prst="rect">
            <a:avLst/>
          </a:prstGeom>
          <a:noFill/>
        </p:spPr>
        <p:txBody>
          <a:bodyPr wrap="square" lIns="0" tIns="0" rIns="0" bIns="0" rtlCol="0" anchor="t"/>
          <a:lstStyle/>
          <a:p>
            <a:pPr marL="0" indent="0" algn="l">
              <a:lnSpc>
                <a:spcPts val="2650"/>
              </a:lnSpc>
              <a:buNone/>
            </a:pPr>
            <a:r>
              <a:rPr lang="en-US" sz="16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Giảm thiểu sử dụng thuốc trừ sâu, phân bón hóa học, bảo vệ môi trường.</a:t>
            </a:r>
            <a:endParaRPr lang="en-US" sz="1650" dirty="0"/>
          </a:p>
        </p:txBody>
      </p:sp>
      <p:pic>
        <p:nvPicPr>
          <p:cNvPr id="13" name="Image 4" descr="preencoded.png"/>
          <p:cNvPicPr>
            <a:picLocks noChangeAspect="1"/>
          </p:cNvPicPr>
          <p:nvPr/>
        </p:nvPicPr>
        <p:blipFill>
          <a:blip r:embed="rId5"/>
          <a:stretch>
            <a:fillRect/>
          </a:stretch>
        </p:blipFill>
        <p:spPr>
          <a:xfrm>
            <a:off x="10217348" y="4468416"/>
            <a:ext cx="529828" cy="529828"/>
          </a:xfrm>
          <a:prstGeom prst="rect">
            <a:avLst/>
          </a:prstGeom>
        </p:spPr>
      </p:pic>
      <p:sp>
        <p:nvSpPr>
          <p:cNvPr id="14" name="Text 7"/>
          <p:cNvSpPr/>
          <p:nvPr/>
        </p:nvSpPr>
        <p:spPr>
          <a:xfrm>
            <a:off x="10217348" y="5210175"/>
            <a:ext cx="3422571" cy="348496"/>
          </a:xfrm>
          <a:prstGeom prst="rect">
            <a:avLst/>
          </a:prstGeom>
          <a:noFill/>
        </p:spPr>
        <p:txBody>
          <a:bodyPr wrap="none" lIns="0" tIns="0" rIns="0" bIns="0" rtlCol="0" anchor="t"/>
          <a:lstStyle/>
          <a:p>
            <a:pPr marL="0" indent="0" algn="l">
              <a:lnSpc>
                <a:spcPts val="2700"/>
              </a:lnSpc>
              <a:buNone/>
            </a:pPr>
            <a:r>
              <a:rPr lang="en-US" sz="2150" b="1" dirty="0">
                <a:solidFill>
                  <a:srgbClr val="272525"/>
                </a:solidFill>
                <a:latin typeface="Barlow" panose="00000800000000000000" pitchFamily="34" charset="0"/>
                <a:ea typeface="Barlow" panose="00000800000000000000" pitchFamily="34" charset="-122"/>
                <a:cs typeface="Barlow" panose="00000800000000000000" pitchFamily="34" charset="-120"/>
              </a:rPr>
              <a:t>Nâng cao đời sống nông dân</a:t>
            </a:r>
            <a:endParaRPr lang="en-US" sz="2150" dirty="0"/>
          </a:p>
        </p:txBody>
      </p:sp>
      <p:sp>
        <p:nvSpPr>
          <p:cNvPr id="15" name="Text 8"/>
          <p:cNvSpPr/>
          <p:nvPr/>
        </p:nvSpPr>
        <p:spPr>
          <a:xfrm>
            <a:off x="10217348" y="5685830"/>
            <a:ext cx="3671292" cy="678180"/>
          </a:xfrm>
          <a:prstGeom prst="rect">
            <a:avLst/>
          </a:prstGeom>
          <a:noFill/>
        </p:spPr>
        <p:txBody>
          <a:bodyPr wrap="square" lIns="0" tIns="0" rIns="0" bIns="0" rtlCol="0" anchor="t"/>
          <a:lstStyle/>
          <a:p>
            <a:pPr marL="0" indent="0" algn="l">
              <a:lnSpc>
                <a:spcPts val="2650"/>
              </a:lnSpc>
              <a:buNone/>
            </a:pPr>
            <a:r>
              <a:rPr lang="en-US" sz="16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Tăng thu nhập, giảm thiểu rủi ro, cải thiện điều kiện làm việc.</a:t>
            </a:r>
            <a:endParaRPr lang="en-US" sz="1650" dirty="0"/>
          </a:p>
        </p:txBody>
      </p:sp>
      <p:sp>
        <p:nvSpPr>
          <p:cNvPr id="16" name="Text 9"/>
          <p:cNvSpPr/>
          <p:nvPr/>
        </p:nvSpPr>
        <p:spPr>
          <a:xfrm>
            <a:off x="6228159" y="7308652"/>
            <a:ext cx="7660481" cy="339090"/>
          </a:xfrm>
          <a:prstGeom prst="rect">
            <a:avLst/>
          </a:prstGeom>
          <a:noFill/>
        </p:spPr>
        <p:txBody>
          <a:bodyPr wrap="none" lIns="0" tIns="0" rIns="0" bIns="0" rtlCol="0" anchor="t"/>
          <a:lstStyle/>
          <a:p>
            <a:pPr marL="0" indent="0">
              <a:lnSpc>
                <a:spcPts val="2650"/>
              </a:lnSpc>
              <a:buNone/>
            </a:pPr>
            <a:r>
              <a:rPr lang="en-US" sz="16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19</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91264" y="578168"/>
            <a:ext cx="7961471" cy="3067526"/>
          </a:xfrm>
          <a:prstGeom prst="rect">
            <a:avLst/>
          </a:prstGeom>
          <a:noFill/>
        </p:spPr>
        <p:txBody>
          <a:bodyPr wrap="square" lIns="0" tIns="0" rIns="0" bIns="0" rtlCol="0" anchor="t"/>
          <a:lstStyle/>
          <a:p>
            <a:pPr marL="0" indent="0" algn="l">
              <a:lnSpc>
                <a:spcPts val="6000"/>
              </a:lnSpc>
              <a:buNone/>
            </a:pPr>
            <a:r>
              <a:rPr lang="en-US" sz="4800" b="1" dirty="0">
                <a:solidFill>
                  <a:srgbClr val="7068F4"/>
                </a:solidFill>
                <a:latin typeface="Barlow" panose="00000800000000000000" pitchFamily="34" charset="0"/>
                <a:ea typeface="Barlow" panose="00000800000000000000" pitchFamily="34" charset="-122"/>
                <a:cs typeface="Barlow" panose="00000800000000000000" pitchFamily="34" charset="-120"/>
              </a:rPr>
              <a:t> </a:t>
            </a:r>
            <a:r>
              <a:rPr lang="en-US" sz="4800" b="1" dirty="0">
                <a:solidFill>
                  <a:srgbClr val="7068F4"/>
                </a:solidFill>
                <a:latin typeface="Times New Roman" panose="02020603050405020304" charset="0"/>
                <a:ea typeface="Barlow" panose="00000800000000000000" pitchFamily="34" charset="-122"/>
                <a:cs typeface="Times New Roman" panose="02020603050405020304" charset="0"/>
              </a:rPr>
              <a:t>Selected data and information after the exhibition and workshop for project development ...</a:t>
            </a:r>
            <a:endParaRPr lang="en-US" sz="4800" dirty="0">
              <a:latin typeface="Times New Roman" panose="02020603050405020304" charset="0"/>
              <a:cs typeface="Times New Roman" panose="02020603050405020304" charset="0"/>
            </a:endParaRPr>
          </a:p>
        </p:txBody>
      </p:sp>
      <p:sp>
        <p:nvSpPr>
          <p:cNvPr id="4" name="Text 1"/>
          <p:cNvSpPr/>
          <p:nvPr/>
        </p:nvSpPr>
        <p:spPr>
          <a:xfrm>
            <a:off x="591264" y="3899059"/>
            <a:ext cx="7961471" cy="540544"/>
          </a:xfrm>
          <a:prstGeom prst="rect">
            <a:avLst/>
          </a:prstGeom>
          <a:noFill/>
        </p:spPr>
        <p:txBody>
          <a:bodyPr wrap="square" lIns="0" tIns="0" rIns="0" bIns="0" rtlCol="0" anchor="t"/>
          <a:lstStyle/>
          <a:p>
            <a:pPr marL="0" indent="0">
              <a:lnSpc>
                <a:spcPts val="2100"/>
              </a:lnSpc>
              <a:buNone/>
            </a:pP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Liên minh Viễn thông Quốc tế (ITU) đã tổ chức cuộc triển lãm "Trồng trọt ngày mai: Thúc đẩy nông nghiệp kỹ thuật số thông qua IoT và AI" vào ngày 21 tháng 9 năm 2020.</a:t>
            </a:r>
            <a:endParaRPr lang="en-US" sz="2000" dirty="0">
              <a:latin typeface="Times New Roman" panose="02020603050405020304" charset="0"/>
              <a:cs typeface="Times New Roman" panose="02020603050405020304" charset="0"/>
            </a:endParaRPr>
          </a:p>
        </p:txBody>
      </p:sp>
      <p:sp>
        <p:nvSpPr>
          <p:cNvPr id="5" name="Text 2"/>
          <p:cNvSpPr/>
          <p:nvPr/>
        </p:nvSpPr>
        <p:spPr>
          <a:xfrm>
            <a:off x="591264" y="4972526"/>
            <a:ext cx="7961471" cy="1081088"/>
          </a:xfrm>
          <a:prstGeom prst="rect">
            <a:avLst/>
          </a:prstGeom>
          <a:noFill/>
        </p:spPr>
        <p:txBody>
          <a:bodyPr wrap="square" lIns="0" tIns="0" rIns="0" bIns="0" rtlCol="0" anchor="t"/>
          <a:lstStyle/>
          <a:p>
            <a:pPr marL="0" indent="0">
              <a:lnSpc>
                <a:spcPts val="2100"/>
              </a:lnSpc>
              <a:buNone/>
            </a:pP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Đây là một cuộc họp quan trọng, tập trung vào tương lai của nông nghiệp kỹ thuật số, nơi các chuyên gia, nhà lãnh đạo, và các tổ chức toàn cầu thảo luận về sự phát triển của các xu hướng công nghệ hàng đầu như Internet vạn vật (IoT) và trí tuệ nhân tạo (AI) , máy bay không người lái (UAV).</a:t>
            </a:r>
            <a:endParaRPr lang="en-US" sz="2000" dirty="0">
              <a:latin typeface="Times New Roman" panose="02020603050405020304" charset="0"/>
              <a:cs typeface="Times New Roman" panose="02020603050405020304" charset="0"/>
            </a:endParaRPr>
          </a:p>
        </p:txBody>
      </p:sp>
      <p:sp>
        <p:nvSpPr>
          <p:cNvPr id="6" name="Text 3"/>
          <p:cNvSpPr/>
          <p:nvPr/>
        </p:nvSpPr>
        <p:spPr>
          <a:xfrm>
            <a:off x="591264" y="6331903"/>
            <a:ext cx="7961471" cy="540544"/>
          </a:xfrm>
          <a:prstGeom prst="rect">
            <a:avLst/>
          </a:prstGeom>
          <a:noFill/>
        </p:spPr>
        <p:txBody>
          <a:bodyPr wrap="square" lIns="0" tIns="0" rIns="0" bIns="0" rtlCol="0" anchor="t"/>
          <a:lstStyle/>
          <a:p>
            <a:pPr marL="0" indent="0">
              <a:lnSpc>
                <a:spcPts val="2100"/>
              </a:lnSpc>
              <a:buNone/>
            </a:pP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Mục tiêu chính là thúc đẩy ứng dụng các công nghệ hiện đại này vào nông nghiệp, mang lại những giải pháp bền vững và hiệu quả cho tương lai </a:t>
            </a:r>
            <a:endParaRPr lang="en-US" sz="2000" dirty="0">
              <a:solidFill>
                <a:srgbClr val="272525"/>
              </a:solidFill>
              <a:latin typeface="Times New Roman" panose="02020603050405020304" charset="0"/>
              <a:ea typeface="Montserrat" panose="00000500000000000000" pitchFamily="34" charset="-122"/>
              <a:cs typeface="Times New Roman" panose="02020603050405020304" charset="0"/>
            </a:endParaRPr>
          </a:p>
          <a:p>
            <a:pPr marL="0" indent="0">
              <a:lnSpc>
                <a:spcPts val="2100"/>
              </a:lnSpc>
              <a:buNone/>
            </a:pPr>
            <a:endParaRPr lang="en-US" sz="2000" dirty="0">
              <a:latin typeface="Times New Roman" panose="02020603050405020304" charset="0"/>
              <a:cs typeface="Times New Roman" panose="02020603050405020304" charset="0"/>
            </a:endParaRPr>
          </a:p>
          <a:p>
            <a:pPr marL="0" indent="0">
              <a:lnSpc>
                <a:spcPts val="2100"/>
              </a:lnSpc>
              <a:buNone/>
            </a:pPr>
            <a:endParaRPr lang="en-US" sz="2000" dirty="0">
              <a:latin typeface="Times New Roman" panose="02020603050405020304" charset="0"/>
              <a:cs typeface="Times New Roman" panose="02020603050405020304" charset="0"/>
            </a:endParaRPr>
          </a:p>
        </p:txBody>
      </p:sp>
      <p:sp>
        <p:nvSpPr>
          <p:cNvPr id="7" name="Text 4"/>
          <p:cNvSpPr/>
          <p:nvPr/>
        </p:nvSpPr>
        <p:spPr>
          <a:xfrm>
            <a:off x="591264" y="7191375"/>
            <a:ext cx="7961471" cy="270272"/>
          </a:xfrm>
          <a:prstGeom prst="rect">
            <a:avLst/>
          </a:prstGeom>
          <a:noFill/>
        </p:spPr>
        <p:txBody>
          <a:bodyPr wrap="none" lIns="0" tIns="0" rIns="0" bIns="0" rtlCol="0" anchor="t"/>
          <a:lstStyle/>
          <a:p>
            <a:pPr marL="0" indent="0">
              <a:lnSpc>
                <a:spcPts val="2100"/>
              </a:lnSpc>
              <a:buNone/>
            </a:pPr>
            <a:r>
              <a:rPr lang="en-US" sz="13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a:t>
            </a:r>
            <a:r>
              <a:rPr lang="vi-VN" altLang="en-US" sz="13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a:t>
            </a:r>
            <a:r>
              <a:rPr lang="en-US" sz="13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2</a:t>
            </a:r>
            <a:endParaRPr lang="en-US" sz="1300" dirty="0"/>
          </a:p>
        </p:txBody>
      </p:sp>
      <p:sp>
        <p:nvSpPr>
          <p:cNvPr id="8" name="Text 5"/>
          <p:cNvSpPr/>
          <p:nvPr/>
        </p:nvSpPr>
        <p:spPr>
          <a:xfrm>
            <a:off x="591264" y="7381161"/>
            <a:ext cx="7961471" cy="270272"/>
          </a:xfrm>
          <a:prstGeom prst="rect">
            <a:avLst/>
          </a:prstGeom>
          <a:noFill/>
        </p:spPr>
        <p:txBody>
          <a:bodyPr wrap="none" lIns="0" tIns="0" rIns="0" bIns="0" rtlCol="0" anchor="t"/>
          <a:lstStyle/>
          <a:p>
            <a:pPr marL="0" indent="0">
              <a:lnSpc>
                <a:spcPts val="2100"/>
              </a:lnSpc>
              <a:buNone/>
            </a:pPr>
            <a:endParaRPr lang="en-US"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in)">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ox(in)">
                                      <p:cBhvr>
                                        <p:cTn id="2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alpha val="85000"/>
            </a:srgbClr>
          </a:solidFill>
        </p:spPr>
      </p:sp>
      <p:sp>
        <p:nvSpPr>
          <p:cNvPr id="4" name="Text 1"/>
          <p:cNvSpPr/>
          <p:nvPr/>
        </p:nvSpPr>
        <p:spPr>
          <a:xfrm>
            <a:off x="758309" y="3066217"/>
            <a:ext cx="13113782" cy="1425416"/>
          </a:xfrm>
          <a:prstGeom prst="rect">
            <a:avLst/>
          </a:prstGeom>
          <a:noFill/>
        </p:spPr>
        <p:txBody>
          <a:bodyPr wrap="square" lIns="0" tIns="0" rIns="0" bIns="0" rtlCol="0" anchor="t"/>
          <a:lstStyle/>
          <a:p>
            <a:pPr marL="0" indent="0" algn="ctr">
              <a:lnSpc>
                <a:spcPts val="5600"/>
              </a:lnSpc>
              <a:buNone/>
            </a:pPr>
            <a:r>
              <a:rPr lang="en-US" sz="4450" b="1" dirty="0">
                <a:solidFill>
                  <a:srgbClr val="7068F4"/>
                </a:solidFill>
                <a:latin typeface="Barlow" panose="00000800000000000000" pitchFamily="34" charset="0"/>
                <a:ea typeface="Barlow" panose="00000800000000000000" pitchFamily="34" charset="-122"/>
                <a:cs typeface="Barlow" panose="00000800000000000000" pitchFamily="34" charset="-120"/>
              </a:rPr>
              <a:t>Cảm Ơn Vì Đã Dành Thời Gian Ra Xem Dự Án Của Chúng Tôi !!</a:t>
            </a:r>
            <a:endParaRPr lang="en-US" sz="4450" dirty="0"/>
          </a:p>
        </p:txBody>
      </p:sp>
      <p:sp>
        <p:nvSpPr>
          <p:cNvPr id="5" name="Text 2"/>
          <p:cNvSpPr/>
          <p:nvPr/>
        </p:nvSpPr>
        <p:spPr>
          <a:xfrm>
            <a:off x="758309" y="4816554"/>
            <a:ext cx="13113782" cy="346710"/>
          </a:xfrm>
          <a:prstGeom prst="rect">
            <a:avLst/>
          </a:prstGeom>
          <a:noFill/>
        </p:spPr>
        <p:txBody>
          <a:bodyPr wrap="none" lIns="0" tIns="0" rIns="0" bIns="0" rtlCol="0" anchor="t"/>
          <a:lstStyle/>
          <a:p>
            <a:pPr marL="0" indent="0" algn="ctr">
              <a:lnSpc>
                <a:spcPts val="2700"/>
              </a:lnSpc>
              <a:buNone/>
            </a:pPr>
            <a:r>
              <a:rPr lang="en-US" sz="170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Cảm ơn Gama AI đã hỗ trợ tôi làm silent này và những thứ khác , cảm ơn tất cả mọi người hẹn gặp lại bye bye!!</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1874877"/>
          </a:xfrm>
          <a:prstGeom prst="rect">
            <a:avLst/>
          </a:prstGeom>
        </p:spPr>
      </p:pic>
      <p:sp>
        <p:nvSpPr>
          <p:cNvPr id="3" name="Text 0"/>
          <p:cNvSpPr/>
          <p:nvPr/>
        </p:nvSpPr>
        <p:spPr>
          <a:xfrm>
            <a:off x="524947" y="2287310"/>
            <a:ext cx="13580507" cy="2042398"/>
          </a:xfrm>
          <a:prstGeom prst="rect">
            <a:avLst/>
          </a:prstGeom>
          <a:noFill/>
        </p:spPr>
        <p:txBody>
          <a:bodyPr wrap="square" lIns="0" tIns="0" rIns="0" bIns="0" rtlCol="0" anchor="t"/>
          <a:lstStyle/>
          <a:p>
            <a:pPr marL="0" indent="0" algn="l">
              <a:lnSpc>
                <a:spcPts val="5350"/>
              </a:lnSpc>
              <a:buNone/>
            </a:pPr>
            <a:r>
              <a:rPr lang="en-US" sz="4250" b="1" dirty="0">
                <a:solidFill>
                  <a:srgbClr val="7068F4"/>
                </a:solidFill>
                <a:latin typeface="Barlow" panose="00000800000000000000" pitchFamily="34" charset="0"/>
                <a:ea typeface="Barlow" panose="00000800000000000000" pitchFamily="34" charset="-122"/>
                <a:cs typeface="Barlow" panose="00000800000000000000" pitchFamily="34" charset="-120"/>
              </a:rPr>
              <a:t> </a:t>
            </a:r>
            <a:r>
              <a:rPr lang="en-US" sz="4250" b="1" dirty="0">
                <a:solidFill>
                  <a:srgbClr val="7068F4"/>
                </a:solidFill>
                <a:latin typeface="Times New Roman" panose="02020603050405020304" charset="0"/>
                <a:ea typeface="Barlow" panose="00000800000000000000" pitchFamily="34" charset="-122"/>
                <a:cs typeface="Times New Roman" panose="02020603050405020304" charset="0"/>
              </a:rPr>
              <a:t>The project of building an IoT system combined with AI uses data analysis from agricultural sensors to monitor and predict crop health.</a:t>
            </a:r>
            <a:endParaRPr lang="en-US" sz="4250" dirty="0">
              <a:latin typeface="Times New Roman" panose="02020603050405020304" charset="0"/>
              <a:cs typeface="Times New Roman" panose="02020603050405020304" charset="0"/>
            </a:endParaRPr>
          </a:p>
        </p:txBody>
      </p:sp>
      <p:sp>
        <p:nvSpPr>
          <p:cNvPr id="4" name="Text 1"/>
          <p:cNvSpPr/>
          <p:nvPr/>
        </p:nvSpPr>
        <p:spPr>
          <a:xfrm>
            <a:off x="524947" y="4554617"/>
            <a:ext cx="13580507" cy="240030"/>
          </a:xfrm>
          <a:prstGeom prst="rect">
            <a:avLst/>
          </a:prstGeom>
          <a:noFill/>
        </p:spPr>
        <p:txBody>
          <a:bodyPr wrap="none" lIns="0" tIns="0" rIns="0" bIns="0" rtlCol="0" anchor="t"/>
          <a:lstStyle/>
          <a:p>
            <a:pPr marL="0" indent="0">
              <a:lnSpc>
                <a:spcPts val="1850"/>
              </a:lnSpc>
              <a:buNone/>
            </a:pP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Dựa trên dữ liệu và thống kê từ hội thảo của ITU và FAO.</a:t>
            </a:r>
            <a:endParaRPr lang="en-US" sz="2000" dirty="0">
              <a:solidFill>
                <a:srgbClr val="272525"/>
              </a:solidFill>
              <a:latin typeface="Times New Roman" panose="02020603050405020304" charset="0"/>
              <a:ea typeface="Montserrat" panose="00000500000000000000" pitchFamily="34" charset="-122"/>
              <a:cs typeface="Times New Roman" panose="02020603050405020304" charset="0"/>
            </a:endParaRPr>
          </a:p>
        </p:txBody>
      </p:sp>
      <p:sp>
        <p:nvSpPr>
          <p:cNvPr id="5" name="Text 2"/>
          <p:cNvSpPr/>
          <p:nvPr/>
        </p:nvSpPr>
        <p:spPr>
          <a:xfrm>
            <a:off x="524947" y="4963358"/>
            <a:ext cx="13580507" cy="480060"/>
          </a:xfrm>
          <a:prstGeom prst="rect">
            <a:avLst/>
          </a:prstGeom>
          <a:noFill/>
        </p:spPr>
        <p:txBody>
          <a:bodyPr wrap="square" lIns="0" tIns="0" rIns="0" bIns="0" rtlCol="0" anchor="t"/>
          <a:lstStyle/>
          <a:p>
            <a:pPr marL="0" indent="0">
              <a:lnSpc>
                <a:spcPts val="1850"/>
              </a:lnSpc>
              <a:buNone/>
            </a:pP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Khi dân số thế giới tiếp tục gia tăng nhanh chóng và biến đổi khí hậu đặt ra những thách thức nghiêm trọng cho các phương thức canh tác truyền thống, việc ứng dụng công nghệ trở nên cấp thiết để đảm bảo sản xuất lương thực bền vững.</a:t>
            </a:r>
            <a:endParaRPr lang="en-US" sz="2000" dirty="0">
              <a:latin typeface="Times New Roman" panose="02020603050405020304" charset="0"/>
              <a:cs typeface="Times New Roman" panose="02020603050405020304" charset="0"/>
            </a:endParaRPr>
          </a:p>
        </p:txBody>
      </p:sp>
      <p:sp>
        <p:nvSpPr>
          <p:cNvPr id="6" name="Text 3"/>
          <p:cNvSpPr/>
          <p:nvPr/>
        </p:nvSpPr>
        <p:spPr>
          <a:xfrm>
            <a:off x="524947" y="5612130"/>
            <a:ext cx="13580507" cy="480060"/>
          </a:xfrm>
          <a:prstGeom prst="rect">
            <a:avLst/>
          </a:prstGeom>
          <a:noFill/>
        </p:spPr>
        <p:txBody>
          <a:bodyPr wrap="square" lIns="0" tIns="0" rIns="0" bIns="0" rtlCol="0" anchor="t"/>
          <a:lstStyle/>
          <a:p>
            <a:pPr marL="0" indent="0">
              <a:lnSpc>
                <a:spcPts val="1850"/>
              </a:lnSpc>
              <a:buNone/>
            </a:pP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Dự án này tập trung vào việc tích hợp những công nghệ tiên tiến như Trí tuệ nhân tạo (AI), Internet vạn vật (IoT), máy bay không người lái (UAV), và nhiều giải pháp công nghệ hiện đại khác để hỗ trợ các hoạt động quan trọng trong nông nghiệp.</a:t>
            </a:r>
            <a:endParaRPr lang="en-US" sz="2000" dirty="0">
              <a:latin typeface="Times New Roman" panose="02020603050405020304" charset="0"/>
              <a:cs typeface="Times New Roman" panose="02020603050405020304" charset="0"/>
            </a:endParaRPr>
          </a:p>
        </p:txBody>
      </p:sp>
      <p:sp>
        <p:nvSpPr>
          <p:cNvPr id="7" name="Text 4"/>
          <p:cNvSpPr/>
          <p:nvPr/>
        </p:nvSpPr>
        <p:spPr>
          <a:xfrm>
            <a:off x="524947" y="6260902"/>
            <a:ext cx="13580507" cy="480060"/>
          </a:xfrm>
          <a:prstGeom prst="rect">
            <a:avLst/>
          </a:prstGeom>
          <a:noFill/>
        </p:spPr>
        <p:txBody>
          <a:bodyPr wrap="square" lIns="0" tIns="0" rIns="0" bIns="0" rtlCol="0" anchor="t"/>
          <a:lstStyle/>
          <a:p>
            <a:pPr marL="0" indent="0">
              <a:lnSpc>
                <a:spcPts val="1850"/>
              </a:lnSpc>
              <a:buNone/>
            </a:pP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Dự án không chỉ nhằm cải thiện năng suất mà còn định hình tương lai của nền nông nghiệp hiện đại, góp phần đưa Việt Nam vươn lên mạnh mẽ trong lĩnh vực nông nghiệp công nghệ cao trên trường quốc tế.</a:t>
            </a:r>
            <a:endParaRPr lang="en-US" sz="2000" dirty="0">
              <a:latin typeface="Times New Roman" panose="02020603050405020304" charset="0"/>
              <a:cs typeface="Times New Roman" panose="02020603050405020304" charset="0"/>
            </a:endParaRPr>
          </a:p>
        </p:txBody>
      </p:sp>
      <p:sp>
        <p:nvSpPr>
          <p:cNvPr id="8" name="Text 5"/>
          <p:cNvSpPr/>
          <p:nvPr/>
        </p:nvSpPr>
        <p:spPr>
          <a:xfrm>
            <a:off x="3170357" y="7168396"/>
            <a:ext cx="13580507" cy="240030"/>
          </a:xfrm>
          <a:prstGeom prst="rect">
            <a:avLst/>
          </a:prstGeom>
          <a:noFill/>
        </p:spPr>
        <p:txBody>
          <a:bodyPr wrap="none" lIns="0" tIns="0" rIns="0" bIns="0" rtlCol="0" anchor="t"/>
          <a:lstStyle/>
          <a:p>
            <a:pPr marL="0" indent="0">
              <a:lnSpc>
                <a:spcPts val="1850"/>
              </a:lnSpc>
              <a:buNone/>
            </a:pPr>
            <a:r>
              <a:rPr lang="en-US" sz="11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3</a:t>
            </a:r>
            <a:endParaRPr lang="en-US" sz="1150" dirty="0"/>
          </a:p>
        </p:txBody>
      </p:sp>
      <p:sp>
        <p:nvSpPr>
          <p:cNvPr id="9" name="Text 6"/>
          <p:cNvSpPr/>
          <p:nvPr/>
        </p:nvSpPr>
        <p:spPr>
          <a:xfrm>
            <a:off x="524947" y="7577138"/>
            <a:ext cx="13580507" cy="240030"/>
          </a:xfrm>
          <a:prstGeom prst="rect">
            <a:avLst/>
          </a:prstGeom>
          <a:noFill/>
        </p:spPr>
        <p:txBody>
          <a:bodyPr wrap="none" lIns="0" tIns="0" rIns="0" bIns="0" rtlCol="0" anchor="t"/>
          <a:lstStyle/>
          <a:p>
            <a:pPr marL="0" indent="0">
              <a:lnSpc>
                <a:spcPts val="1850"/>
              </a:lnSpc>
              <a:buNone/>
            </a:pPr>
            <a:endParaRPr lang="en-US" sz="11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in)">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ox(in)">
                                      <p:cBhvr>
                                        <p:cTn id="27" dur="2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ox(in)">
                                      <p:cBhvr>
                                        <p:cTn id="3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1693307"/>
          </a:xfrm>
          <a:prstGeom prst="rect">
            <a:avLst/>
          </a:prstGeom>
        </p:spPr>
      </p:pic>
      <p:sp>
        <p:nvSpPr>
          <p:cNvPr id="3" name="Text 0"/>
          <p:cNvSpPr/>
          <p:nvPr/>
        </p:nvSpPr>
        <p:spPr>
          <a:xfrm>
            <a:off x="474107" y="2373273"/>
            <a:ext cx="13549551" cy="614958"/>
          </a:xfrm>
          <a:prstGeom prst="rect">
            <a:avLst/>
          </a:prstGeom>
          <a:noFill/>
        </p:spPr>
        <p:txBody>
          <a:bodyPr wrap="none" lIns="0" tIns="0" rIns="0" bIns="0" rtlCol="0" anchor="t"/>
          <a:lstStyle/>
          <a:p>
            <a:pPr marL="0" indent="0" algn="l">
              <a:lnSpc>
                <a:spcPts val="4800"/>
              </a:lnSpc>
              <a:buNone/>
            </a:pPr>
            <a:r>
              <a:rPr lang="en-US" sz="3850" b="1" dirty="0">
                <a:solidFill>
                  <a:srgbClr val="7068F4"/>
                </a:solidFill>
                <a:latin typeface="Barlow" panose="00000800000000000000" pitchFamily="34" charset="0"/>
                <a:ea typeface="Barlow" panose="00000800000000000000" pitchFamily="34" charset="-122"/>
                <a:cs typeface="Barlow" panose="00000800000000000000" pitchFamily="34" charset="-120"/>
              </a:rPr>
              <a:t> </a:t>
            </a:r>
            <a:r>
              <a:rPr lang="en-US" sz="3850" b="1" dirty="0">
                <a:solidFill>
                  <a:srgbClr val="7068F4"/>
                </a:solidFill>
                <a:latin typeface="Times New Roman" panose="02020603050405020304" charset="0"/>
                <a:ea typeface="Barlow" panose="00000800000000000000" pitchFamily="34" charset="-122"/>
                <a:cs typeface="Times New Roman" panose="02020603050405020304" charset="0"/>
              </a:rPr>
              <a:t>Statistics and data collected from FAOSTAT in recent years ...!</a:t>
            </a:r>
            <a:endParaRPr lang="en-US" sz="3850" dirty="0">
              <a:latin typeface="Times New Roman" panose="02020603050405020304" charset="0"/>
              <a:cs typeface="Times New Roman" panose="02020603050405020304" charset="0"/>
            </a:endParaRPr>
          </a:p>
        </p:txBody>
      </p:sp>
      <p:sp>
        <p:nvSpPr>
          <p:cNvPr id="4" name="Text 1"/>
          <p:cNvSpPr/>
          <p:nvPr/>
        </p:nvSpPr>
        <p:spPr>
          <a:xfrm>
            <a:off x="474107" y="3191351"/>
            <a:ext cx="13682186" cy="216694"/>
          </a:xfrm>
          <a:prstGeom prst="rect">
            <a:avLst/>
          </a:prstGeom>
          <a:noFill/>
        </p:spPr>
        <p:txBody>
          <a:bodyPr wrap="none" lIns="0" tIns="0" rIns="0" bIns="0" rtlCol="0" anchor="t"/>
          <a:lstStyle/>
          <a:p>
            <a:pPr marL="0" indent="0">
              <a:lnSpc>
                <a:spcPts val="1700"/>
              </a:lnSpc>
              <a:buNone/>
            </a:pP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Dữ liệu và Thống kê từ Tổ chức Nông lương Liên Hợp Quốc (FAOSTAT)</a:t>
            </a:r>
            <a:r>
              <a:rPr lang="en-US" sz="10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a:t>
            </a:r>
            <a:endParaRPr lang="en-US" sz="1050" dirty="0"/>
          </a:p>
        </p:txBody>
      </p:sp>
      <p:sp>
        <p:nvSpPr>
          <p:cNvPr id="5" name="Text 2"/>
          <p:cNvSpPr/>
          <p:nvPr/>
        </p:nvSpPr>
        <p:spPr>
          <a:xfrm>
            <a:off x="474107" y="3560326"/>
            <a:ext cx="13682186" cy="216694"/>
          </a:xfrm>
          <a:prstGeom prst="rect">
            <a:avLst/>
          </a:prstGeom>
          <a:noFill/>
        </p:spPr>
        <p:txBody>
          <a:bodyPr wrap="none" lIns="0" tIns="0" rIns="0" bIns="0" rtlCol="0" anchor="t"/>
          <a:lstStyle/>
          <a:p>
            <a:pPr marL="0" indent="0">
              <a:lnSpc>
                <a:spcPts val="1700"/>
              </a:lnSpc>
              <a:buNone/>
            </a:pPr>
            <a:r>
              <a:rPr lang="en-US" sz="10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a:t>
            </a: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ôi đã thực hiện việc chọn lọc, tìm kiếm và xử lý các thông tin quan trọng từ FAOSTAT trong những năm qua và xuất dữ liệu dưới định dạng CSV và XLS</a:t>
            </a:r>
            <a:endParaRPr lang="en-US" sz="2000" dirty="0">
              <a:latin typeface="Times New Roman" panose="02020603050405020304" charset="0"/>
              <a:cs typeface="Times New Roman" panose="02020603050405020304" charset="0"/>
            </a:endParaRPr>
          </a:p>
        </p:txBody>
      </p:sp>
      <p:sp>
        <p:nvSpPr>
          <p:cNvPr id="6" name="Text 3"/>
          <p:cNvSpPr/>
          <p:nvPr/>
        </p:nvSpPr>
        <p:spPr>
          <a:xfrm>
            <a:off x="474107" y="3929301"/>
            <a:ext cx="13682186" cy="216694"/>
          </a:xfrm>
          <a:prstGeom prst="rect">
            <a:avLst/>
          </a:prstGeom>
          <a:noFill/>
        </p:spPr>
        <p:txBody>
          <a:bodyPr wrap="none" lIns="0" tIns="0" rIns="0" bIns="0" rtlCol="0" anchor="t"/>
          <a:lstStyle/>
          <a:p>
            <a:pPr marL="0" indent="0">
              <a:lnSpc>
                <a:spcPts val="1700"/>
              </a:lnSpc>
              <a:buNone/>
            </a:pP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Dưới đây là các nhóm dữ liệu chính:</a:t>
            </a:r>
            <a:endParaRPr lang="en-US" sz="2000" dirty="0">
              <a:latin typeface="Times New Roman" panose="02020603050405020304" charset="0"/>
              <a:cs typeface="Times New Roman" panose="02020603050405020304" charset="0"/>
            </a:endParaRPr>
          </a:p>
        </p:txBody>
      </p:sp>
      <p:sp>
        <p:nvSpPr>
          <p:cNvPr id="7" name="Text 4"/>
          <p:cNvSpPr/>
          <p:nvPr/>
        </p:nvSpPr>
        <p:spPr>
          <a:xfrm>
            <a:off x="474107" y="4298275"/>
            <a:ext cx="13682186" cy="216694"/>
          </a:xfrm>
          <a:prstGeom prst="rect">
            <a:avLst/>
          </a:prstGeom>
          <a:noFill/>
        </p:spPr>
        <p:txBody>
          <a:bodyPr wrap="none" lIns="0" tIns="0" rIns="0" bIns="0" rtlCol="0" anchor="t"/>
          <a:lstStyle/>
          <a:p>
            <a:pPr marL="0" indent="0" algn="ctr">
              <a:lnSpc>
                <a:spcPts val="1700"/>
              </a:lnSpc>
              <a:buNone/>
            </a:pP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1.Cây trồng chính                   3.Động vật sống</a:t>
            </a:r>
            <a:endParaRPr lang="en-US" sz="2000" dirty="0">
              <a:solidFill>
                <a:srgbClr val="272525"/>
              </a:solidFill>
              <a:latin typeface="Times New Roman" panose="02020603050405020304" charset="0"/>
              <a:ea typeface="Montserrat" panose="00000500000000000000" pitchFamily="34" charset="-122"/>
              <a:cs typeface="Times New Roman" panose="02020603050405020304" charset="0"/>
            </a:endParaRPr>
          </a:p>
        </p:txBody>
      </p:sp>
      <p:sp>
        <p:nvSpPr>
          <p:cNvPr id="8" name="Text 5"/>
          <p:cNvSpPr/>
          <p:nvPr/>
        </p:nvSpPr>
        <p:spPr>
          <a:xfrm>
            <a:off x="474107" y="4667250"/>
            <a:ext cx="13682186" cy="216694"/>
          </a:xfrm>
          <a:prstGeom prst="rect">
            <a:avLst/>
          </a:prstGeom>
          <a:noFill/>
        </p:spPr>
        <p:txBody>
          <a:bodyPr wrap="none" lIns="0" tIns="0" rIns="0" bIns="0" rtlCol="0" anchor="t"/>
          <a:lstStyle/>
          <a:p>
            <a:pPr marL="0" indent="0" algn="ctr">
              <a:lnSpc>
                <a:spcPts val="1700"/>
              </a:lnSpc>
              <a:buNone/>
            </a:pP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2.Cây trồng chế biến          4.Chăn nuôi chính        5.Chăn nuôi chế biến</a:t>
            </a:r>
            <a:endParaRPr lang="en-US" sz="2000" dirty="0">
              <a:latin typeface="Times New Roman" panose="02020603050405020304" charset="0"/>
              <a:cs typeface="Times New Roman" panose="02020603050405020304" charset="0"/>
            </a:endParaRPr>
          </a:p>
        </p:txBody>
      </p:sp>
      <p:sp>
        <p:nvSpPr>
          <p:cNvPr id="9" name="Text 6"/>
          <p:cNvSpPr/>
          <p:nvPr/>
        </p:nvSpPr>
        <p:spPr>
          <a:xfrm>
            <a:off x="474107" y="5036225"/>
            <a:ext cx="13682186" cy="216694"/>
          </a:xfrm>
          <a:prstGeom prst="rect">
            <a:avLst/>
          </a:prstGeom>
          <a:noFill/>
        </p:spPr>
        <p:txBody>
          <a:bodyPr wrap="none" lIns="0" tIns="0" rIns="0" bIns="0" rtlCol="0" anchor="t"/>
          <a:lstStyle/>
          <a:p>
            <a:pPr marL="0" indent="0">
              <a:lnSpc>
                <a:spcPts val="1700"/>
              </a:lnSpc>
              <a:buNone/>
            </a:pP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Link →  </a:t>
            </a:r>
            <a:r>
              <a:rPr lang="en-US" sz="2000" u="sng" dirty="0">
                <a:solidFill>
                  <a:srgbClr val="7068F4"/>
                </a:solidFill>
                <a:latin typeface="Times New Roman" panose="02020603050405020304" charset="0"/>
                <a:ea typeface="Montserrat" panose="00000500000000000000" pitchFamily="34" charset="-122"/>
                <a:cs typeface="Times New Roman" panose="02020603050405020304" charset="0"/>
              </a:rPr>
              <a:t>https://github.com/PhanDat2210/Project_AI_IOT_TL.git</a:t>
            </a:r>
            <a:endParaRPr lang="en-US" sz="2000" dirty="0">
              <a:latin typeface="Times New Roman" panose="02020603050405020304" charset="0"/>
              <a:cs typeface="Times New Roman" panose="02020603050405020304" charset="0"/>
            </a:endParaRPr>
          </a:p>
        </p:txBody>
      </p:sp>
      <p:sp>
        <p:nvSpPr>
          <p:cNvPr id="10" name="Text 7"/>
          <p:cNvSpPr/>
          <p:nvPr/>
        </p:nvSpPr>
        <p:spPr>
          <a:xfrm>
            <a:off x="474107" y="5405199"/>
            <a:ext cx="13682186" cy="216694"/>
          </a:xfrm>
          <a:prstGeom prst="rect">
            <a:avLst/>
          </a:prstGeom>
          <a:noFill/>
        </p:spPr>
        <p:txBody>
          <a:bodyPr wrap="none" lIns="0" tIns="0" rIns="0" bIns="0" rtlCol="0" anchor="t"/>
          <a:lstStyle/>
          <a:p>
            <a:pPr marL="0" indent="0">
              <a:lnSpc>
                <a:spcPts val="1700"/>
              </a:lnSpc>
              <a:buNone/>
            </a:pPr>
            <a:r>
              <a:rPr lang="en-US" sz="2800" b="1" dirty="0">
                <a:solidFill>
                  <a:srgbClr val="272525"/>
                </a:solidFill>
                <a:latin typeface="Times New Roman" panose="02020603050405020304" charset="0"/>
                <a:ea typeface="Montserrat" panose="00000500000000000000" pitchFamily="34" charset="-122"/>
                <a:cs typeface="Times New Roman" panose="02020603050405020304" charset="0"/>
              </a:rPr>
              <a:t>Mục tiêu</a:t>
            </a:r>
            <a:endParaRPr lang="en-US" sz="2800" dirty="0">
              <a:latin typeface="Times New Roman" panose="02020603050405020304" charset="0"/>
              <a:cs typeface="Times New Roman" panose="02020603050405020304" charset="0"/>
            </a:endParaRPr>
          </a:p>
        </p:txBody>
      </p:sp>
      <p:sp>
        <p:nvSpPr>
          <p:cNvPr id="11" name="Text 8"/>
          <p:cNvSpPr/>
          <p:nvPr/>
        </p:nvSpPr>
        <p:spPr>
          <a:xfrm>
            <a:off x="474107" y="5774174"/>
            <a:ext cx="13682186" cy="433388"/>
          </a:xfrm>
          <a:prstGeom prst="rect">
            <a:avLst/>
          </a:prstGeom>
          <a:noFill/>
        </p:spPr>
        <p:txBody>
          <a:bodyPr wrap="square" lIns="0" tIns="0" rIns="0" bIns="0" rtlCol="0" anchor="t"/>
          <a:lstStyle/>
          <a:p>
            <a:pPr marL="0" indent="0">
              <a:lnSpc>
                <a:spcPts val="1700"/>
              </a:lnSpc>
              <a:buNone/>
            </a:pP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Chúng tôi hướng đến việc xây dựng một hệ thống phân tích dữ liệu từ cảm biến nông nghiệp để theo dõi và dự đoán sức khỏe cây trồng. Để đạt được điều này, chúng tôi sẽ sử dụng dữ liệu về cây trồng (Crop Data) mà chúng tôi đã chọn lọc từ FAOSTAT để thực hiện các phân tích chi tiết.</a:t>
            </a:r>
            <a:endParaRPr lang="en-US" sz="2000" dirty="0">
              <a:latin typeface="Times New Roman" panose="02020603050405020304" charset="0"/>
              <a:cs typeface="Times New Roman" panose="02020603050405020304" charset="0"/>
            </a:endParaRPr>
          </a:p>
        </p:txBody>
      </p:sp>
      <p:sp>
        <p:nvSpPr>
          <p:cNvPr id="12" name="Text 9"/>
          <p:cNvSpPr/>
          <p:nvPr/>
        </p:nvSpPr>
        <p:spPr>
          <a:xfrm>
            <a:off x="341392" y="6511608"/>
            <a:ext cx="13682186" cy="216694"/>
          </a:xfrm>
          <a:prstGeom prst="rect">
            <a:avLst/>
          </a:prstGeom>
          <a:noFill/>
        </p:spPr>
        <p:txBody>
          <a:bodyPr wrap="none" lIns="0" tIns="0" rIns="0" bIns="0" rtlCol="0" anchor="t"/>
          <a:lstStyle/>
          <a:p>
            <a:pPr marL="0" indent="0">
              <a:lnSpc>
                <a:spcPts val="1700"/>
              </a:lnSpc>
              <a:buNone/>
            </a:pP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 Chúng tôi cam kết rằng mọi dữ liệu sẽ được phân tích một cách cẩn thận và được xây dựng một cách chuyên nghiệp nhất trong dự án này</a:t>
            </a:r>
            <a:r>
              <a:rPr lang="en-US" sz="10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a:t>
            </a:r>
            <a:endParaRPr lang="en-US" sz="1050" dirty="0"/>
          </a:p>
        </p:txBody>
      </p:sp>
      <p:sp>
        <p:nvSpPr>
          <p:cNvPr id="13" name="Text 10"/>
          <p:cNvSpPr/>
          <p:nvPr/>
        </p:nvSpPr>
        <p:spPr>
          <a:xfrm>
            <a:off x="474107" y="6963966"/>
            <a:ext cx="13682186" cy="216694"/>
          </a:xfrm>
          <a:prstGeom prst="rect">
            <a:avLst/>
          </a:prstGeom>
          <a:noFill/>
        </p:spPr>
        <p:txBody>
          <a:bodyPr wrap="none" lIns="0" tIns="0" rIns="0" bIns="0" rtlCol="0" anchor="t"/>
          <a:lstStyle/>
          <a:p>
            <a:pPr marL="0" indent="0">
              <a:lnSpc>
                <a:spcPts val="1700"/>
              </a:lnSpc>
              <a:buNone/>
            </a:pPr>
            <a:r>
              <a:rPr lang="en-US" sz="10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4</a:t>
            </a:r>
            <a:endParaRPr lang="en-US" sz="1050" dirty="0"/>
          </a:p>
        </p:txBody>
      </p:sp>
      <p:sp>
        <p:nvSpPr>
          <p:cNvPr id="14" name="Text 11"/>
          <p:cNvSpPr/>
          <p:nvPr/>
        </p:nvSpPr>
        <p:spPr>
          <a:xfrm>
            <a:off x="474107" y="7332940"/>
            <a:ext cx="13682186" cy="216694"/>
          </a:xfrm>
          <a:prstGeom prst="rect">
            <a:avLst/>
          </a:prstGeom>
          <a:noFill/>
        </p:spPr>
        <p:txBody>
          <a:bodyPr wrap="none" lIns="0" tIns="0" rIns="0" bIns="0" rtlCol="0" anchor="t"/>
          <a:lstStyle/>
          <a:p>
            <a:pPr marL="0" indent="0">
              <a:lnSpc>
                <a:spcPts val="1700"/>
              </a:lnSpc>
              <a:buNone/>
            </a:pPr>
            <a:endParaRPr lang="en-US" sz="1050" dirty="0"/>
          </a:p>
        </p:txBody>
      </p:sp>
      <p:sp>
        <p:nvSpPr>
          <p:cNvPr id="15" name="Text Box 14"/>
          <p:cNvSpPr txBox="1"/>
          <p:nvPr/>
        </p:nvSpPr>
        <p:spPr>
          <a:xfrm>
            <a:off x="3657600" y="3988435"/>
            <a:ext cx="7315200" cy="252730"/>
          </a:xfrm>
          <a:prstGeom prst="rect">
            <a:avLst/>
          </a:prstGeom>
          <a:noFill/>
        </p:spPr>
        <p:txBody>
          <a:bodyPr wrap="square" rtlCol="0">
            <a:spAutoFit/>
          </a:bodyPr>
          <a:p>
            <a:r>
              <a:rPr lang="en-US" sz="1050" dirty="0">
                <a:solidFill>
                  <a:srgbClr val="272525"/>
                </a:solidFill>
                <a:latin typeface="Montserrat" panose="00000500000000000000" pitchFamily="34" charset="0"/>
                <a:ea typeface="Montserrat" panose="00000500000000000000" pitchFamily="34" charset="-122"/>
                <a:cs typeface="Montserrat" panose="00000500000000000000" pitchFamily="34" charset="-120"/>
                <a:sym typeface="+mn-ea"/>
              </a:rPr>
              <a:t>. </a:t>
            </a:r>
            <a:endParaRPr lang="en-US" sz="1050" dirty="0">
              <a:solidFill>
                <a:srgbClr val="272525"/>
              </a:solidFill>
              <a:latin typeface="Montserrat" panose="00000500000000000000" pitchFamily="34" charset="0"/>
              <a:ea typeface="Montserrat" panose="00000500000000000000" pitchFamily="34" charset="-122"/>
              <a:cs typeface="Montserrat" panose="00000500000000000000" pitchFamily="34"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635" y="-635"/>
            <a:ext cx="14532610" cy="3188335"/>
          </a:xfrm>
          <a:prstGeom prst="rect">
            <a:avLst/>
          </a:prstGeom>
        </p:spPr>
      </p:pic>
      <p:sp>
        <p:nvSpPr>
          <p:cNvPr id="3" name="Text 0"/>
          <p:cNvSpPr/>
          <p:nvPr/>
        </p:nvSpPr>
        <p:spPr>
          <a:xfrm>
            <a:off x="223520" y="3398679"/>
            <a:ext cx="5151477" cy="356235"/>
          </a:xfrm>
          <a:prstGeom prst="rect">
            <a:avLst/>
          </a:prstGeom>
          <a:noFill/>
        </p:spPr>
        <p:txBody>
          <a:bodyPr wrap="none" lIns="0" tIns="0" rIns="0" bIns="0" rtlCol="0" anchor="t"/>
          <a:lstStyle/>
          <a:p>
            <a:pPr marL="0" indent="0">
              <a:lnSpc>
                <a:spcPts val="2800"/>
              </a:lnSpc>
              <a:buNone/>
            </a:pPr>
            <a:r>
              <a:rPr lang="en-US" sz="3200" b="1" dirty="0">
                <a:solidFill>
                  <a:srgbClr val="7068F4"/>
                </a:solidFill>
                <a:latin typeface="Times New Roman" panose="02020603050405020304" charset="0"/>
                <a:ea typeface="Barlow" panose="00000800000000000000" pitchFamily="34" charset="-122"/>
                <a:cs typeface="Times New Roman" panose="02020603050405020304" charset="0"/>
              </a:rPr>
              <a:t>How to operate and operate the project ?</a:t>
            </a:r>
            <a:endParaRPr lang="en-US" sz="3200" dirty="0">
              <a:latin typeface="Times New Roman" panose="02020603050405020304" charset="0"/>
              <a:cs typeface="Times New Roman" panose="02020603050405020304" charset="0"/>
            </a:endParaRPr>
          </a:p>
        </p:txBody>
      </p:sp>
      <p:sp>
        <p:nvSpPr>
          <p:cNvPr id="4" name="Shape 1"/>
          <p:cNvSpPr/>
          <p:nvPr/>
        </p:nvSpPr>
        <p:spPr>
          <a:xfrm>
            <a:off x="379095" y="8903851"/>
            <a:ext cx="243721" cy="243721"/>
          </a:xfrm>
          <a:prstGeom prst="roundRect">
            <a:avLst>
              <a:gd name="adj" fmla="val 40004"/>
            </a:avLst>
          </a:prstGeom>
          <a:solidFill>
            <a:srgbClr val="EEEFF5"/>
          </a:solidFill>
        </p:spPr>
      </p:sp>
      <p:sp>
        <p:nvSpPr>
          <p:cNvPr id="6" name="Text 3"/>
          <p:cNvSpPr/>
          <p:nvPr/>
        </p:nvSpPr>
        <p:spPr>
          <a:xfrm>
            <a:off x="223679" y="3894971"/>
            <a:ext cx="4403527" cy="178118"/>
          </a:xfrm>
          <a:prstGeom prst="rect">
            <a:avLst/>
          </a:prstGeom>
          <a:noFill/>
        </p:spPr>
        <p:txBody>
          <a:bodyPr wrap="none" lIns="0" tIns="0" rIns="0" bIns="0" rtlCol="0" anchor="t"/>
          <a:lstStyle/>
          <a:p>
            <a:pPr marL="0" indent="0">
              <a:lnSpc>
                <a:spcPts val="1400"/>
              </a:lnSpc>
              <a:buNone/>
            </a:pPr>
            <a:r>
              <a:rPr lang="vi-VN" altLang="en-US" sz="2400" b="1" dirty="0">
                <a:solidFill>
                  <a:srgbClr val="272525"/>
                </a:solidFill>
                <a:latin typeface="Times New Roman" panose="02020603050405020304" charset="0"/>
                <a:ea typeface="Barlow" panose="00000800000000000000" pitchFamily="34" charset="-122"/>
                <a:cs typeface="Times New Roman" panose="02020603050405020304" charset="0"/>
              </a:rPr>
              <a:t>1.</a:t>
            </a:r>
            <a:r>
              <a:rPr lang="en-US" sz="2400" b="1" dirty="0">
                <a:solidFill>
                  <a:srgbClr val="272525"/>
                </a:solidFill>
                <a:latin typeface="Times New Roman" panose="02020603050405020304" charset="0"/>
                <a:ea typeface="Barlow" panose="00000800000000000000" pitchFamily="34" charset="-122"/>
                <a:cs typeface="Times New Roman" panose="02020603050405020304" charset="0"/>
              </a:rPr>
              <a:t>Thu thập và Khám Phá Cấu Trúc Dữ Liệu và setup môi trường dòng lệnh </a:t>
            </a:r>
            <a:endParaRPr lang="en-US" sz="2400" dirty="0">
              <a:latin typeface="Times New Roman" panose="02020603050405020304" charset="0"/>
              <a:cs typeface="Times New Roman" panose="02020603050405020304" charset="0"/>
            </a:endParaRPr>
          </a:p>
        </p:txBody>
      </p:sp>
      <p:sp>
        <p:nvSpPr>
          <p:cNvPr id="7" name="Text 4"/>
          <p:cNvSpPr/>
          <p:nvPr/>
        </p:nvSpPr>
        <p:spPr>
          <a:xfrm>
            <a:off x="379016" y="4213542"/>
            <a:ext cx="6356985" cy="173355"/>
          </a:xfrm>
          <a:prstGeom prst="rect">
            <a:avLst/>
          </a:prstGeom>
          <a:noFill/>
        </p:spPr>
        <p:txBody>
          <a:bodyPr wrap="none" lIns="0" tIns="0" rIns="0" bIns="0" rtlCol="0" anchor="t"/>
          <a:lstStyle/>
          <a:p>
            <a:pPr marL="342900" indent="-342900" algn="l">
              <a:lnSpc>
                <a:spcPts val="1350"/>
              </a:lnSpc>
              <a:buSzPct val="100000"/>
              <a:buChar char="•"/>
            </a:pP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Thu thập và chọn lọc  các thông tin dữ liệu từ những file CSV and XLS một cách chuyên nghiệp</a:t>
            </a:r>
            <a:endParaRPr lang="en-US" sz="2000" dirty="0">
              <a:latin typeface="Times New Roman" panose="02020603050405020304" charset="0"/>
              <a:cs typeface="Times New Roman" panose="02020603050405020304" charset="0"/>
            </a:endParaRPr>
          </a:p>
        </p:txBody>
      </p:sp>
      <p:sp>
        <p:nvSpPr>
          <p:cNvPr id="8" name="Shape 5"/>
          <p:cNvSpPr/>
          <p:nvPr/>
        </p:nvSpPr>
        <p:spPr>
          <a:xfrm>
            <a:off x="7369373" y="8903851"/>
            <a:ext cx="243721" cy="243721"/>
          </a:xfrm>
          <a:prstGeom prst="roundRect">
            <a:avLst>
              <a:gd name="adj" fmla="val 40004"/>
            </a:avLst>
          </a:prstGeom>
          <a:solidFill>
            <a:srgbClr val="EEEFF5"/>
          </a:solidFill>
        </p:spPr>
      </p:sp>
      <p:sp>
        <p:nvSpPr>
          <p:cNvPr id="10" name="Text 7"/>
          <p:cNvSpPr/>
          <p:nvPr/>
        </p:nvSpPr>
        <p:spPr>
          <a:xfrm>
            <a:off x="223242" y="4704596"/>
            <a:ext cx="1702594" cy="178118"/>
          </a:xfrm>
          <a:prstGeom prst="rect">
            <a:avLst/>
          </a:prstGeom>
          <a:noFill/>
        </p:spPr>
        <p:txBody>
          <a:bodyPr wrap="none" lIns="0" tIns="0" rIns="0" bIns="0" rtlCol="0" anchor="t"/>
          <a:lstStyle/>
          <a:p>
            <a:pPr marL="0" indent="0">
              <a:lnSpc>
                <a:spcPts val="1400"/>
              </a:lnSpc>
              <a:buNone/>
            </a:pPr>
            <a:r>
              <a:rPr lang="vi-VN" altLang="en-US" sz="2400" b="1" dirty="0">
                <a:solidFill>
                  <a:srgbClr val="272525"/>
                </a:solidFill>
                <a:latin typeface="Times New Roman" panose="02020603050405020304" charset="0"/>
                <a:ea typeface="Barlow" panose="00000800000000000000" pitchFamily="34" charset="-122"/>
                <a:cs typeface="Times New Roman" panose="02020603050405020304" charset="0"/>
              </a:rPr>
              <a:t>2.</a:t>
            </a:r>
            <a:r>
              <a:rPr lang="en-US" sz="2400" b="1" dirty="0">
                <a:solidFill>
                  <a:srgbClr val="272525"/>
                </a:solidFill>
                <a:latin typeface="Times New Roman" panose="02020603050405020304" charset="0"/>
                <a:ea typeface="Barlow" panose="00000800000000000000" pitchFamily="34" charset="-122"/>
                <a:cs typeface="Times New Roman" panose="02020603050405020304" charset="0"/>
              </a:rPr>
              <a:t>Khám Phá Cấu Trúc Dữ Liệu</a:t>
            </a:r>
            <a:endParaRPr lang="en-US" sz="2400" dirty="0">
              <a:latin typeface="Times New Roman" panose="02020603050405020304" charset="0"/>
              <a:cs typeface="Times New Roman" panose="02020603050405020304" charset="0"/>
            </a:endParaRPr>
          </a:p>
        </p:txBody>
      </p:sp>
      <p:sp>
        <p:nvSpPr>
          <p:cNvPr id="11" name="Text 8"/>
          <p:cNvSpPr/>
          <p:nvPr/>
        </p:nvSpPr>
        <p:spPr>
          <a:xfrm>
            <a:off x="379214" y="5200967"/>
            <a:ext cx="6356985" cy="173355"/>
          </a:xfrm>
          <a:prstGeom prst="rect">
            <a:avLst/>
          </a:prstGeom>
          <a:noFill/>
        </p:spPr>
        <p:txBody>
          <a:bodyPr wrap="none" lIns="0" tIns="0" rIns="0" bIns="0" rtlCol="0" anchor="t"/>
          <a:lstStyle/>
          <a:p>
            <a:pPr marL="342900" indent="-342900" algn="l">
              <a:lnSpc>
                <a:spcPts val="1350"/>
              </a:lnSpc>
              <a:buSzPct val="100000"/>
              <a:buChar char="•"/>
            </a:pP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Kiểm tra các cột dữ liệu, kiểu dữ liệu, và kích thước của dataset.</a:t>
            </a:r>
            <a:endParaRPr lang="en-US" sz="2000" dirty="0">
              <a:latin typeface="Times New Roman" panose="02020603050405020304" charset="0"/>
              <a:cs typeface="Times New Roman" panose="02020603050405020304" charset="0"/>
            </a:endParaRPr>
          </a:p>
        </p:txBody>
      </p:sp>
      <p:sp>
        <p:nvSpPr>
          <p:cNvPr id="12" name="Shape 9"/>
          <p:cNvSpPr/>
          <p:nvPr/>
        </p:nvSpPr>
        <p:spPr>
          <a:xfrm>
            <a:off x="379095" y="9550241"/>
            <a:ext cx="243721" cy="243721"/>
          </a:xfrm>
          <a:prstGeom prst="roundRect">
            <a:avLst>
              <a:gd name="adj" fmla="val 40004"/>
            </a:avLst>
          </a:prstGeom>
          <a:solidFill>
            <a:srgbClr val="EEEFF5"/>
          </a:solidFill>
        </p:spPr>
      </p:sp>
      <p:sp>
        <p:nvSpPr>
          <p:cNvPr id="14" name="Text 11"/>
          <p:cNvSpPr/>
          <p:nvPr/>
        </p:nvSpPr>
        <p:spPr>
          <a:xfrm>
            <a:off x="223679" y="5691981"/>
            <a:ext cx="3572708" cy="178118"/>
          </a:xfrm>
          <a:prstGeom prst="rect">
            <a:avLst/>
          </a:prstGeom>
          <a:noFill/>
        </p:spPr>
        <p:txBody>
          <a:bodyPr wrap="none" lIns="0" tIns="0" rIns="0" bIns="0" rtlCol="0" anchor="t"/>
          <a:lstStyle/>
          <a:p>
            <a:pPr marL="0" indent="0">
              <a:lnSpc>
                <a:spcPts val="1400"/>
              </a:lnSpc>
              <a:buNone/>
            </a:pPr>
            <a:r>
              <a:rPr lang="vi-VN" altLang="en-US" sz="2400" b="1" dirty="0">
                <a:solidFill>
                  <a:srgbClr val="272525"/>
                </a:solidFill>
                <a:latin typeface="Times New Roman" panose="02020603050405020304" charset="0"/>
                <a:ea typeface="Barlow" panose="00000800000000000000" pitchFamily="34" charset="-122"/>
                <a:cs typeface="Times New Roman" panose="02020603050405020304" charset="0"/>
              </a:rPr>
              <a:t>3.</a:t>
            </a:r>
            <a:r>
              <a:rPr lang="en-US" sz="2400" b="1" dirty="0">
                <a:solidFill>
                  <a:srgbClr val="272525"/>
                </a:solidFill>
                <a:latin typeface="Times New Roman" panose="02020603050405020304" charset="0"/>
                <a:ea typeface="Barlow" panose="00000800000000000000" pitchFamily="34" charset="-122"/>
                <a:cs typeface="Times New Roman" panose="02020603050405020304" charset="0"/>
              </a:rPr>
              <a:t>Xử Lý Giá Trị  Dữ Liệu và điều chỉnh trong file CSV and XLS</a:t>
            </a:r>
            <a:endParaRPr lang="en-US" sz="2400" dirty="0">
              <a:latin typeface="Times New Roman" panose="02020603050405020304" charset="0"/>
              <a:cs typeface="Times New Roman" panose="02020603050405020304" charset="0"/>
            </a:endParaRPr>
          </a:p>
        </p:txBody>
      </p:sp>
      <p:sp>
        <p:nvSpPr>
          <p:cNvPr id="15" name="Text 12"/>
          <p:cNvSpPr/>
          <p:nvPr/>
        </p:nvSpPr>
        <p:spPr>
          <a:xfrm>
            <a:off x="454581" y="6042303"/>
            <a:ext cx="6356985" cy="173355"/>
          </a:xfrm>
          <a:prstGeom prst="rect">
            <a:avLst/>
          </a:prstGeom>
          <a:noFill/>
        </p:spPr>
        <p:txBody>
          <a:bodyPr wrap="none" lIns="0" tIns="0" rIns="0" bIns="0" rtlCol="0" anchor="t"/>
          <a:lstStyle/>
          <a:p>
            <a:pPr marL="342900" indent="-342900" algn="l">
              <a:lnSpc>
                <a:spcPts val="1350"/>
              </a:lnSpc>
              <a:buSzPct val="100000"/>
              <a:buChar char="•"/>
            </a:pP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Chuẩn Hóa Dữ Liệu và Chuyển Đổi Dữ Liệu</a:t>
            </a:r>
            <a:endParaRPr lang="en-US" sz="2000" dirty="0">
              <a:latin typeface="Times New Roman" panose="02020603050405020304" charset="0"/>
              <a:cs typeface="Times New Roman" panose="02020603050405020304" charset="0"/>
            </a:endParaRPr>
          </a:p>
        </p:txBody>
      </p:sp>
      <p:sp>
        <p:nvSpPr>
          <p:cNvPr id="16" name="Text 13"/>
          <p:cNvSpPr/>
          <p:nvPr/>
        </p:nvSpPr>
        <p:spPr>
          <a:xfrm>
            <a:off x="454581" y="6387505"/>
            <a:ext cx="6356985" cy="173355"/>
          </a:xfrm>
          <a:prstGeom prst="rect">
            <a:avLst/>
          </a:prstGeom>
          <a:noFill/>
        </p:spPr>
        <p:txBody>
          <a:bodyPr wrap="none" lIns="0" tIns="0" rIns="0" bIns="0" rtlCol="0" anchor="t"/>
          <a:lstStyle/>
          <a:p>
            <a:pPr marL="342900" indent="-342900" algn="l">
              <a:lnSpc>
                <a:spcPts val="1350"/>
              </a:lnSpc>
              <a:buSzPct val="100000"/>
              <a:buChar char="•"/>
            </a:pP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Xử Lý Dữ Liệu Ngoại Lệ</a:t>
            </a:r>
            <a:endParaRPr lang="en-US" sz="2000" dirty="0">
              <a:latin typeface="Times New Roman" panose="02020603050405020304" charset="0"/>
              <a:cs typeface="Times New Roman" panose="02020603050405020304" charset="0"/>
            </a:endParaRPr>
          </a:p>
        </p:txBody>
      </p:sp>
      <p:sp>
        <p:nvSpPr>
          <p:cNvPr id="17" name="Shape 14"/>
          <p:cNvSpPr/>
          <p:nvPr/>
        </p:nvSpPr>
        <p:spPr>
          <a:xfrm>
            <a:off x="7369373" y="9550241"/>
            <a:ext cx="243721" cy="243721"/>
          </a:xfrm>
          <a:prstGeom prst="roundRect">
            <a:avLst>
              <a:gd name="adj" fmla="val 40004"/>
            </a:avLst>
          </a:prstGeom>
          <a:solidFill>
            <a:srgbClr val="EEEFF5"/>
          </a:solidFill>
        </p:spPr>
      </p:sp>
      <p:sp>
        <p:nvSpPr>
          <p:cNvPr id="19" name="Text 16"/>
          <p:cNvSpPr/>
          <p:nvPr/>
        </p:nvSpPr>
        <p:spPr>
          <a:xfrm>
            <a:off x="223242" y="6679406"/>
            <a:ext cx="3258622" cy="178118"/>
          </a:xfrm>
          <a:prstGeom prst="rect">
            <a:avLst/>
          </a:prstGeom>
          <a:noFill/>
        </p:spPr>
        <p:txBody>
          <a:bodyPr wrap="none" lIns="0" tIns="0" rIns="0" bIns="0" rtlCol="0" anchor="t"/>
          <a:lstStyle/>
          <a:p>
            <a:pPr marL="0" indent="0">
              <a:lnSpc>
                <a:spcPts val="1400"/>
              </a:lnSpc>
              <a:buNone/>
            </a:pPr>
            <a:r>
              <a:rPr lang="vi-VN" altLang="en-US" sz="2400" b="1" dirty="0">
                <a:solidFill>
                  <a:srgbClr val="272525"/>
                </a:solidFill>
                <a:latin typeface="Times New Roman" panose="02020603050405020304" charset="0"/>
                <a:ea typeface="Barlow" panose="00000800000000000000" pitchFamily="34" charset="-122"/>
                <a:cs typeface="Times New Roman" panose="02020603050405020304" charset="0"/>
              </a:rPr>
              <a:t>4.</a:t>
            </a:r>
            <a:r>
              <a:rPr lang="en-US" sz="2400" b="1" dirty="0">
                <a:solidFill>
                  <a:srgbClr val="272525"/>
                </a:solidFill>
                <a:latin typeface="Times New Roman" panose="02020603050405020304" charset="0"/>
                <a:ea typeface="Barlow" panose="00000800000000000000" pitchFamily="34" charset="-122"/>
                <a:cs typeface="Times New Roman" panose="02020603050405020304" charset="0"/>
              </a:rPr>
              <a:t>Lưu và Xuất Dữ  Liệu  dưới dạng đồ thị Bằng Python…</a:t>
            </a:r>
            <a:endParaRPr lang="en-US" sz="2400" dirty="0">
              <a:latin typeface="Times New Roman" panose="02020603050405020304" charset="0"/>
              <a:cs typeface="Times New Roman" panose="02020603050405020304" charset="0"/>
            </a:endParaRPr>
          </a:p>
        </p:txBody>
      </p:sp>
      <p:sp>
        <p:nvSpPr>
          <p:cNvPr id="20" name="Text 17"/>
          <p:cNvSpPr/>
          <p:nvPr/>
        </p:nvSpPr>
        <p:spPr>
          <a:xfrm>
            <a:off x="378817" y="7052588"/>
            <a:ext cx="6530102" cy="173355"/>
          </a:xfrm>
          <a:prstGeom prst="rect">
            <a:avLst/>
          </a:prstGeom>
          <a:noFill/>
        </p:spPr>
        <p:txBody>
          <a:bodyPr wrap="none" lIns="0" tIns="0" rIns="0" bIns="0" rtlCol="0" anchor="t"/>
          <a:lstStyle/>
          <a:p>
            <a:pPr marL="342900" indent="-342900">
              <a:lnSpc>
                <a:spcPts val="1350"/>
              </a:lnSpc>
              <a:buFont typeface="Arial" panose="020B0604020202020204" pitchFamily="34" charset="0"/>
              <a:buChar char="•"/>
            </a:pPr>
            <a:r>
              <a:rPr lang="en-US" sz="2000" dirty="0">
                <a:solidFill>
                  <a:srgbClr val="272525"/>
                </a:solidFill>
                <a:latin typeface="Times New Roman" panose="02020603050405020304" charset="0"/>
                <a:ea typeface="Montserrat" panose="00000500000000000000" pitchFamily="34" charset="-122"/>
                <a:cs typeface="Times New Roman" panose="02020603050405020304" charset="0"/>
              </a:rPr>
              <a:t>Tăng thu nhập, giảm thiểu rủi ro trong canh tác, nâng cao chất lượng cuộc sống.</a:t>
            </a:r>
            <a:endParaRPr lang="en-US" sz="2000" dirty="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9095" y="42624"/>
            <a:ext cx="5679996" cy="356235"/>
          </a:xfrm>
          <a:prstGeom prst="rect">
            <a:avLst/>
          </a:prstGeom>
          <a:noFill/>
        </p:spPr>
        <p:txBody>
          <a:bodyPr wrap="none" lIns="0" tIns="0" rIns="0" bIns="0" rtlCol="0" anchor="t"/>
          <a:lstStyle/>
          <a:p>
            <a:pPr marL="0" indent="0">
              <a:lnSpc>
                <a:spcPts val="2800"/>
              </a:lnSpc>
              <a:buNone/>
            </a:pPr>
            <a:r>
              <a:rPr lang="en-US" sz="2800" b="1" dirty="0">
                <a:solidFill>
                  <a:srgbClr val="7068F4"/>
                </a:solidFill>
                <a:latin typeface="Times New Roman" panose="02020603050405020304" charset="0"/>
                <a:ea typeface="Barlow" panose="00000800000000000000" pitchFamily="34" charset="-122"/>
                <a:cs typeface="Times New Roman" panose="02020603050405020304" charset="0"/>
              </a:rPr>
              <a:t>Before you join my project, please take note!!</a:t>
            </a:r>
            <a:endParaRPr lang="en-US" sz="2800" dirty="0">
              <a:latin typeface="Times New Roman" panose="02020603050405020304" charset="0"/>
              <a:cs typeface="Times New Roman" panose="02020603050405020304" charset="0"/>
            </a:endParaRPr>
          </a:p>
        </p:txBody>
      </p:sp>
      <p:sp>
        <p:nvSpPr>
          <p:cNvPr id="3" name="Text 1"/>
          <p:cNvSpPr/>
          <p:nvPr/>
        </p:nvSpPr>
        <p:spPr>
          <a:xfrm>
            <a:off x="379095" y="924758"/>
            <a:ext cx="3000018" cy="178118"/>
          </a:xfrm>
          <a:prstGeom prst="rect">
            <a:avLst/>
          </a:prstGeom>
          <a:noFill/>
        </p:spPr>
        <p:txBody>
          <a:bodyPr wrap="none" lIns="0" tIns="0" rIns="0" bIns="0" rtlCol="0" anchor="t"/>
          <a:lstStyle/>
          <a:p>
            <a:pPr marL="0" indent="0">
              <a:lnSpc>
                <a:spcPts val="1400"/>
              </a:lnSpc>
              <a:buNone/>
            </a:pPr>
            <a:r>
              <a:rPr lang="en-US" sz="1600" b="1" dirty="0">
                <a:solidFill>
                  <a:srgbClr val="7068F4"/>
                </a:solidFill>
                <a:latin typeface="Times New Roman" panose="02020603050405020304" charset="0"/>
                <a:ea typeface="Barlow" panose="00000800000000000000" pitchFamily="34" charset="-122"/>
                <a:cs typeface="Times New Roman" panose="02020603050405020304" charset="0"/>
              </a:rPr>
              <a:t>1.Bạn Hãy tải Vscode (visual studio Code) về PC .</a:t>
            </a:r>
            <a:endParaRPr lang="en-US" sz="1600" dirty="0">
              <a:latin typeface="Times New Roman" panose="02020603050405020304" charset="0"/>
              <a:cs typeface="Times New Roman" panose="02020603050405020304" charset="0"/>
            </a:endParaRPr>
          </a:p>
        </p:txBody>
      </p:sp>
      <p:sp>
        <p:nvSpPr>
          <p:cNvPr id="4" name="Text 2"/>
          <p:cNvSpPr/>
          <p:nvPr/>
        </p:nvSpPr>
        <p:spPr>
          <a:xfrm>
            <a:off x="379095" y="1210945"/>
            <a:ext cx="4447540" cy="921385"/>
          </a:xfrm>
          <a:prstGeom prst="rect">
            <a:avLst/>
          </a:prstGeom>
          <a:noFill/>
        </p:spPr>
        <p:txBody>
          <a:bodyPr wrap="square" lIns="0" tIns="0" rIns="0" bIns="0" rtlCol="0" anchor="t"/>
          <a:lstStyle/>
          <a:p>
            <a:pPr marL="0" indent="0">
              <a:lnSpc>
                <a:spcPts val="1350"/>
              </a:lnSpc>
              <a:buNone/>
            </a:pPr>
            <a:r>
              <a:rPr lang="en-US" sz="1600" b="1" dirty="0">
                <a:solidFill>
                  <a:srgbClr val="272525"/>
                </a:solidFill>
                <a:latin typeface="Times New Roman" panose="02020603050405020304" charset="0"/>
                <a:ea typeface="Montserrat" panose="00000500000000000000" pitchFamily="34" charset="-122"/>
                <a:cs typeface="Times New Roman" panose="02020603050405020304" charset="0"/>
              </a:rPr>
              <a:t>Bước 1</a:t>
            </a:r>
            <a:r>
              <a:rPr lang="en-US" sz="1600" dirty="0">
                <a:solidFill>
                  <a:srgbClr val="272525"/>
                </a:solidFill>
                <a:latin typeface="Times New Roman" panose="02020603050405020304" charset="0"/>
                <a:ea typeface="Montserrat" panose="00000500000000000000" pitchFamily="34" charset="-122"/>
                <a:cs typeface="Times New Roman" panose="02020603050405020304" charset="0"/>
              </a:rPr>
              <a:t>: Đảm bảo rằng bạn đang cài đặt</a:t>
            </a:r>
            <a:endParaRPr lang="en-US" sz="1600" dirty="0">
              <a:solidFill>
                <a:srgbClr val="272525"/>
              </a:solidFill>
              <a:latin typeface="Times New Roman" panose="02020603050405020304" charset="0"/>
              <a:ea typeface="Montserrat" panose="00000500000000000000" pitchFamily="34" charset="-122"/>
              <a:cs typeface="Times New Roman" panose="02020603050405020304" charset="0"/>
            </a:endParaRPr>
          </a:p>
          <a:p>
            <a:pPr marL="0" indent="0">
              <a:lnSpc>
                <a:spcPts val="1350"/>
              </a:lnSpc>
              <a:buNone/>
            </a:pPr>
            <a:endParaRPr lang="en-US" sz="1600" dirty="0">
              <a:solidFill>
                <a:srgbClr val="272525"/>
              </a:solidFill>
              <a:latin typeface="Times New Roman" panose="02020603050405020304" charset="0"/>
              <a:ea typeface="Montserrat" panose="00000500000000000000" pitchFamily="34" charset="-122"/>
              <a:cs typeface="Times New Roman" panose="02020603050405020304" charset="0"/>
            </a:endParaRPr>
          </a:p>
          <a:p>
            <a:pPr marL="0" indent="0">
              <a:lnSpc>
                <a:spcPts val="1350"/>
              </a:lnSpc>
              <a:buNone/>
            </a:pPr>
            <a:r>
              <a:rPr lang="en-US" sz="1600" dirty="0">
                <a:solidFill>
                  <a:srgbClr val="272525"/>
                </a:solidFill>
                <a:latin typeface="Times New Roman" panose="02020603050405020304" charset="0"/>
                <a:ea typeface="Montserrat" panose="00000500000000000000" pitchFamily="34" charset="-122"/>
                <a:cs typeface="Times New Roman" panose="02020603050405020304" charset="0"/>
              </a:rPr>
              <a:t> Anaconda3 về PC thông qua link tôi đã chỉ</a:t>
            </a:r>
            <a:endParaRPr lang="en-US" sz="1600" dirty="0">
              <a:solidFill>
                <a:srgbClr val="272525"/>
              </a:solidFill>
              <a:latin typeface="Times New Roman" panose="02020603050405020304" charset="0"/>
              <a:ea typeface="Montserrat" panose="00000500000000000000" pitchFamily="34" charset="-122"/>
              <a:cs typeface="Times New Roman" panose="02020603050405020304" charset="0"/>
            </a:endParaRPr>
          </a:p>
          <a:p>
            <a:pPr marL="0" indent="0">
              <a:lnSpc>
                <a:spcPts val="1350"/>
              </a:lnSpc>
              <a:buNone/>
            </a:pPr>
            <a:endParaRPr lang="en-US" sz="1600" dirty="0">
              <a:solidFill>
                <a:srgbClr val="272525"/>
              </a:solidFill>
              <a:latin typeface="Times New Roman" panose="02020603050405020304" charset="0"/>
              <a:ea typeface="Montserrat" panose="00000500000000000000" pitchFamily="34" charset="-122"/>
              <a:cs typeface="Times New Roman" panose="02020603050405020304" charset="0"/>
            </a:endParaRPr>
          </a:p>
          <a:p>
            <a:pPr marL="0" indent="0">
              <a:lnSpc>
                <a:spcPts val="1350"/>
              </a:lnSpc>
              <a:buNone/>
            </a:pPr>
            <a:r>
              <a:rPr lang="en-US" sz="1600" dirty="0">
                <a:solidFill>
                  <a:srgbClr val="272525"/>
                </a:solidFill>
                <a:latin typeface="Times New Roman" panose="02020603050405020304" charset="0"/>
                <a:ea typeface="Montserrat" panose="00000500000000000000" pitchFamily="34" charset="-122"/>
                <a:cs typeface="Times New Roman" panose="02020603050405020304" charset="0"/>
              </a:rPr>
              <a:t> định ở đây.</a:t>
            </a:r>
            <a:endParaRPr lang="en-US" sz="1600" dirty="0">
              <a:latin typeface="Times New Roman" panose="02020603050405020304" charset="0"/>
              <a:cs typeface="Times New Roman" panose="02020603050405020304" charset="0"/>
            </a:endParaRPr>
          </a:p>
        </p:txBody>
      </p:sp>
      <p:sp>
        <p:nvSpPr>
          <p:cNvPr id="5" name="Text 3"/>
          <p:cNvSpPr/>
          <p:nvPr/>
        </p:nvSpPr>
        <p:spPr>
          <a:xfrm>
            <a:off x="379095" y="2240042"/>
            <a:ext cx="4447342" cy="173355"/>
          </a:xfrm>
          <a:prstGeom prst="rect">
            <a:avLst/>
          </a:prstGeom>
          <a:noFill/>
        </p:spPr>
        <p:txBody>
          <a:bodyPr wrap="none" lIns="0" tIns="0" rIns="0" bIns="0" rtlCol="0" anchor="t"/>
          <a:lstStyle/>
          <a:p>
            <a:pPr marL="0" indent="0">
              <a:lnSpc>
                <a:spcPts val="1350"/>
              </a:lnSpc>
              <a:buNone/>
            </a:pPr>
            <a:r>
              <a:rPr lang="en-US" sz="1600" dirty="0">
                <a:solidFill>
                  <a:srgbClr val="272525"/>
                </a:solidFill>
                <a:latin typeface="Times New Roman" panose="02020603050405020304" charset="0"/>
                <a:ea typeface="Montserrat" panose="00000500000000000000" pitchFamily="34" charset="-122"/>
                <a:cs typeface="Times New Roman" panose="02020603050405020304" charset="0"/>
              </a:rPr>
              <a:t>→</a:t>
            </a:r>
            <a:r>
              <a:rPr lang="en-US" sz="1600" u="sng" dirty="0">
                <a:solidFill>
                  <a:srgbClr val="7068F4"/>
                </a:solidFill>
                <a:latin typeface="Times New Roman" panose="02020603050405020304" charset="0"/>
                <a:ea typeface="Montserrat" panose="00000500000000000000" pitchFamily="34" charset="-122"/>
                <a:cs typeface="Times New Roman" panose="02020603050405020304" charset="0"/>
              </a:rPr>
              <a:t>https://youtu.be/wBhWMSm7ThE</a:t>
            </a:r>
            <a:endParaRPr lang="en-US" sz="1600" dirty="0">
              <a:latin typeface="Times New Roman" panose="02020603050405020304" charset="0"/>
              <a:cs typeface="Times New Roman" panose="02020603050405020304" charset="0"/>
            </a:endParaRPr>
          </a:p>
        </p:txBody>
      </p:sp>
      <p:sp>
        <p:nvSpPr>
          <p:cNvPr id="6" name="Text 4"/>
          <p:cNvSpPr/>
          <p:nvPr/>
        </p:nvSpPr>
        <p:spPr>
          <a:xfrm>
            <a:off x="285750" y="2678430"/>
            <a:ext cx="4447540" cy="750570"/>
          </a:xfrm>
          <a:prstGeom prst="rect">
            <a:avLst/>
          </a:prstGeom>
          <a:noFill/>
        </p:spPr>
        <p:txBody>
          <a:bodyPr wrap="square" lIns="0" tIns="0" rIns="0" bIns="0" rtlCol="0" anchor="t"/>
          <a:lstStyle/>
          <a:p>
            <a:pPr marL="0" indent="0">
              <a:lnSpc>
                <a:spcPts val="1350"/>
              </a:lnSpc>
              <a:buNone/>
            </a:pPr>
            <a:r>
              <a:rPr lang="en-US" b="1" dirty="0">
                <a:solidFill>
                  <a:srgbClr val="272525"/>
                </a:solidFill>
                <a:latin typeface="Times New Roman" panose="02020603050405020304" charset="0"/>
                <a:ea typeface="Montserrat" panose="00000500000000000000" pitchFamily="34" charset="-122"/>
                <a:cs typeface="Times New Roman" panose="02020603050405020304" charset="0"/>
              </a:rPr>
              <a:t>Bước 2  </a:t>
            </a:r>
            <a:r>
              <a:rPr lang="en-US" dirty="0">
                <a:solidFill>
                  <a:srgbClr val="272525"/>
                </a:solidFill>
                <a:latin typeface="Times New Roman" panose="02020603050405020304" charset="0"/>
                <a:ea typeface="Montserrat" panose="00000500000000000000" pitchFamily="34" charset="-122"/>
                <a:cs typeface="Times New Roman" panose="02020603050405020304" charset="0"/>
              </a:rPr>
              <a:t>Khi bạn cài đặt xong hãy lưu ý </a:t>
            </a:r>
            <a:r>
              <a:rPr lang="vi-VN" dirty="0">
                <a:solidFill>
                  <a:srgbClr val="272525"/>
                </a:solidFill>
                <a:latin typeface="Times New Roman" panose="02020603050405020304" charset="0"/>
                <a:ea typeface="Montserrat" panose="00000500000000000000" pitchFamily="34" charset="-122"/>
                <a:cs typeface="Times New Roman" panose="02020603050405020304" charset="0"/>
              </a:rPr>
              <a:t>giúp</a:t>
            </a:r>
            <a:r>
              <a:rPr lang="en-US" dirty="0">
                <a:solidFill>
                  <a:srgbClr val="272525"/>
                </a:solidFill>
                <a:latin typeface="Times New Roman" panose="02020603050405020304" charset="0"/>
                <a:ea typeface="Montserrat" panose="00000500000000000000" pitchFamily="34" charset="-122"/>
                <a:cs typeface="Times New Roman" panose="02020603050405020304" charset="0"/>
              </a:rPr>
              <a:t> tôi, </a:t>
            </a:r>
            <a:endParaRPr lang="en-US" dirty="0">
              <a:solidFill>
                <a:srgbClr val="272525"/>
              </a:solidFill>
              <a:latin typeface="Times New Roman" panose="02020603050405020304" charset="0"/>
              <a:ea typeface="Montserrat" panose="00000500000000000000" pitchFamily="34" charset="-122"/>
              <a:cs typeface="Times New Roman" panose="02020603050405020304" charset="0"/>
            </a:endParaRPr>
          </a:p>
          <a:p>
            <a:pPr marL="0" indent="0">
              <a:lnSpc>
                <a:spcPts val="1350"/>
              </a:lnSpc>
              <a:buNone/>
            </a:pPr>
            <a:endParaRPr lang="en-US" dirty="0">
              <a:solidFill>
                <a:srgbClr val="272525"/>
              </a:solidFill>
              <a:latin typeface="Times New Roman" panose="02020603050405020304" charset="0"/>
              <a:ea typeface="Montserrat" panose="00000500000000000000" pitchFamily="34" charset="-122"/>
              <a:cs typeface="Times New Roman" panose="02020603050405020304" charset="0"/>
            </a:endParaRPr>
          </a:p>
          <a:p>
            <a:pPr marL="0" indent="0">
              <a:lnSpc>
                <a:spcPts val="1350"/>
              </a:lnSpc>
              <a:buNone/>
            </a:pPr>
            <a:r>
              <a:rPr lang="en-US" dirty="0">
                <a:solidFill>
                  <a:srgbClr val="272525"/>
                </a:solidFill>
                <a:latin typeface="Times New Roman" panose="02020603050405020304" charset="0"/>
                <a:ea typeface="Montserrat" panose="00000500000000000000" pitchFamily="34" charset="-122"/>
                <a:cs typeface="Times New Roman" panose="02020603050405020304" charset="0"/>
              </a:rPr>
              <a:t>kiểm tra lại xem  đã cài đặt chắc chắn chưa và </a:t>
            </a:r>
            <a:endParaRPr lang="en-US" dirty="0">
              <a:solidFill>
                <a:srgbClr val="272525"/>
              </a:solidFill>
              <a:latin typeface="Times New Roman" panose="02020603050405020304" charset="0"/>
              <a:ea typeface="Montserrat" panose="00000500000000000000" pitchFamily="34" charset="-122"/>
              <a:cs typeface="Times New Roman" panose="02020603050405020304" charset="0"/>
            </a:endParaRPr>
          </a:p>
          <a:p>
            <a:pPr marL="0" indent="0">
              <a:lnSpc>
                <a:spcPts val="1350"/>
              </a:lnSpc>
              <a:buNone/>
            </a:pPr>
            <a:endParaRPr lang="en-US" dirty="0">
              <a:solidFill>
                <a:srgbClr val="272525"/>
              </a:solidFill>
              <a:latin typeface="Times New Roman" panose="02020603050405020304" charset="0"/>
              <a:ea typeface="Montserrat" panose="00000500000000000000" pitchFamily="34" charset="-122"/>
              <a:cs typeface="Times New Roman" panose="02020603050405020304" charset="0"/>
            </a:endParaRPr>
          </a:p>
          <a:p>
            <a:pPr marL="0" indent="0">
              <a:lnSpc>
                <a:spcPts val="1350"/>
              </a:lnSpc>
              <a:buNone/>
            </a:pPr>
            <a:r>
              <a:rPr lang="en-US" dirty="0">
                <a:solidFill>
                  <a:srgbClr val="272525"/>
                </a:solidFill>
                <a:latin typeface="Times New Roman" panose="02020603050405020304" charset="0"/>
                <a:ea typeface="Montserrat" panose="00000500000000000000" pitchFamily="34" charset="-122"/>
                <a:cs typeface="Times New Roman" panose="02020603050405020304" charset="0"/>
              </a:rPr>
              <a:t>xem phiên bản đúng chưa?</a:t>
            </a:r>
            <a:endParaRPr lang="en-US" dirty="0">
              <a:latin typeface="Times New Roman" panose="02020603050405020304" charset="0"/>
              <a:cs typeface="Times New Roman" panose="02020603050405020304" charset="0"/>
            </a:endParaRPr>
          </a:p>
        </p:txBody>
      </p:sp>
      <p:sp>
        <p:nvSpPr>
          <p:cNvPr id="7" name="Text 5"/>
          <p:cNvSpPr/>
          <p:nvPr/>
        </p:nvSpPr>
        <p:spPr>
          <a:xfrm>
            <a:off x="379095" y="3639185"/>
            <a:ext cx="4447540" cy="330835"/>
          </a:xfrm>
          <a:prstGeom prst="rect">
            <a:avLst/>
          </a:prstGeom>
          <a:noFill/>
        </p:spPr>
        <p:txBody>
          <a:bodyPr wrap="none" lIns="0" tIns="0" rIns="0" bIns="0" rtlCol="0" anchor="t"/>
          <a:lstStyle/>
          <a:p>
            <a:pPr marL="0" indent="0">
              <a:lnSpc>
                <a:spcPts val="1350"/>
              </a:lnSpc>
              <a:buNone/>
            </a:pPr>
            <a:r>
              <a:rPr lang="en-US" sz="1400" dirty="0">
                <a:solidFill>
                  <a:srgbClr val="272525"/>
                </a:solidFill>
                <a:latin typeface="Times New Roman" panose="02020603050405020304" charset="0"/>
                <a:ea typeface="Montserrat" panose="00000500000000000000" pitchFamily="34" charset="-122"/>
                <a:cs typeface="Times New Roman" panose="02020603050405020304" charset="0"/>
              </a:rPr>
              <a:t>→Mở Command Prompt và chạy lệnh : </a:t>
            </a:r>
            <a:endParaRPr lang="en-US" sz="1400" dirty="0">
              <a:solidFill>
                <a:srgbClr val="272525"/>
              </a:solidFill>
              <a:latin typeface="Times New Roman" panose="02020603050405020304" charset="0"/>
              <a:ea typeface="Montserrat" panose="00000500000000000000" pitchFamily="34" charset="-122"/>
              <a:cs typeface="Times New Roman" panose="02020603050405020304" charset="0"/>
            </a:endParaRPr>
          </a:p>
          <a:p>
            <a:pPr marL="0" indent="0">
              <a:lnSpc>
                <a:spcPts val="1350"/>
              </a:lnSpc>
              <a:buNone/>
            </a:pPr>
            <a:r>
              <a:rPr lang="vi-VN" altLang="en-US" sz="1400" dirty="0">
                <a:solidFill>
                  <a:srgbClr val="272525"/>
                </a:solidFill>
                <a:latin typeface="Times New Roman" panose="02020603050405020304" charset="0"/>
                <a:ea typeface="Montserrat" panose="00000500000000000000" pitchFamily="34" charset="-122"/>
                <a:cs typeface="Times New Roman" panose="02020603050405020304" charset="0"/>
              </a:rPr>
              <a:t>-&gt;</a:t>
            </a:r>
            <a:r>
              <a:rPr lang="en-US" sz="1400" dirty="0">
                <a:solidFill>
                  <a:srgbClr val="272525"/>
                </a:solidFill>
                <a:latin typeface="Times New Roman" panose="02020603050405020304" charset="0"/>
                <a:ea typeface="Montserrat" panose="00000500000000000000" pitchFamily="34" charset="-122"/>
                <a:cs typeface="Times New Roman" panose="02020603050405020304" charset="0"/>
              </a:rPr>
              <a:t>conda --version nếu giống below là ok  </a:t>
            </a:r>
            <a:endParaRPr lang="en-US" sz="1400" dirty="0">
              <a:latin typeface="Times New Roman" panose="02020603050405020304" charset="0"/>
              <a:cs typeface="Times New Roman" panose="02020603050405020304" charset="0"/>
            </a:endParaRPr>
          </a:p>
        </p:txBody>
      </p:sp>
      <p:pic>
        <p:nvPicPr>
          <p:cNvPr id="8" name="Image 0" descr="preencoded.png"/>
          <p:cNvPicPr>
            <a:picLocks noChangeAspect="1"/>
          </p:cNvPicPr>
          <p:nvPr/>
        </p:nvPicPr>
        <p:blipFill>
          <a:blip r:embed="rId1"/>
          <a:stretch>
            <a:fillRect/>
          </a:stretch>
        </p:blipFill>
        <p:spPr>
          <a:xfrm>
            <a:off x="379095" y="4065905"/>
            <a:ext cx="3211830" cy="608330"/>
          </a:xfrm>
          <a:prstGeom prst="rect">
            <a:avLst/>
          </a:prstGeom>
        </p:spPr>
      </p:pic>
      <p:sp>
        <p:nvSpPr>
          <p:cNvPr id="9" name="Text 6"/>
          <p:cNvSpPr/>
          <p:nvPr/>
        </p:nvSpPr>
        <p:spPr>
          <a:xfrm>
            <a:off x="379095" y="4770120"/>
            <a:ext cx="4274185" cy="347345"/>
          </a:xfrm>
          <a:prstGeom prst="rect">
            <a:avLst/>
          </a:prstGeom>
          <a:noFill/>
        </p:spPr>
        <p:txBody>
          <a:bodyPr wrap="none" lIns="0" tIns="0" rIns="0" bIns="0" rtlCol="0" anchor="t"/>
          <a:lstStyle/>
          <a:p>
            <a:pPr marL="342900" indent="-342900" algn="l">
              <a:lnSpc>
                <a:spcPts val="1350"/>
              </a:lnSpc>
              <a:buSzPct val="100000"/>
              <a:buChar char="•"/>
            </a:pPr>
            <a:r>
              <a:rPr lang="en-US" sz="2400" b="1" dirty="0">
                <a:solidFill>
                  <a:srgbClr val="272525"/>
                </a:solidFill>
                <a:latin typeface="Times New Roman" panose="02020603050405020304" charset="0"/>
                <a:ea typeface="Montserrat" panose="00000500000000000000" pitchFamily="34" charset="-122"/>
                <a:cs typeface="Times New Roman" panose="02020603050405020304" charset="0"/>
              </a:rPr>
              <a:t>Note!!</a:t>
            </a:r>
            <a:endParaRPr lang="en-US" sz="2400" dirty="0">
              <a:latin typeface="Times New Roman" panose="02020603050405020304" charset="0"/>
              <a:cs typeface="Times New Roman" panose="02020603050405020304" charset="0"/>
            </a:endParaRPr>
          </a:p>
        </p:txBody>
      </p:sp>
      <p:sp>
        <p:nvSpPr>
          <p:cNvPr id="10" name="Text 7"/>
          <p:cNvSpPr/>
          <p:nvPr/>
        </p:nvSpPr>
        <p:spPr>
          <a:xfrm>
            <a:off x="378857" y="5055632"/>
            <a:ext cx="4274225" cy="173355"/>
          </a:xfrm>
          <a:prstGeom prst="rect">
            <a:avLst/>
          </a:prstGeom>
          <a:noFill/>
        </p:spPr>
        <p:txBody>
          <a:bodyPr wrap="none" lIns="0" tIns="0" rIns="0" bIns="0" rtlCol="0" anchor="t"/>
          <a:lstStyle/>
          <a:p>
            <a:pPr marL="342900" indent="-342900" algn="l">
              <a:lnSpc>
                <a:spcPts val="1350"/>
              </a:lnSpc>
              <a:buSzPct val="100000"/>
              <a:buChar char="•"/>
            </a:pPr>
            <a:r>
              <a:rPr lang="en-US" dirty="0">
                <a:solidFill>
                  <a:srgbClr val="272525"/>
                </a:solidFill>
                <a:latin typeface="Times New Roman" panose="02020603050405020304" charset="0"/>
                <a:ea typeface="Montserrat" panose="00000500000000000000" pitchFamily="34" charset="-122"/>
                <a:cs typeface="Times New Roman" panose="02020603050405020304" charset="0"/>
              </a:rPr>
              <a:t>Nếu bạn đã từng cài Anaconda3 về PC.</a:t>
            </a:r>
            <a:endParaRPr lang="en-US" dirty="0">
              <a:latin typeface="Times New Roman" panose="02020603050405020304" charset="0"/>
              <a:cs typeface="Times New Roman" panose="02020603050405020304" charset="0"/>
            </a:endParaRPr>
          </a:p>
        </p:txBody>
      </p:sp>
      <p:sp>
        <p:nvSpPr>
          <p:cNvPr id="11" name="Text 8"/>
          <p:cNvSpPr/>
          <p:nvPr/>
        </p:nvSpPr>
        <p:spPr>
          <a:xfrm>
            <a:off x="379095" y="5476875"/>
            <a:ext cx="4274185" cy="546100"/>
          </a:xfrm>
          <a:prstGeom prst="rect">
            <a:avLst/>
          </a:prstGeom>
          <a:noFill/>
        </p:spPr>
        <p:txBody>
          <a:bodyPr wrap="square" lIns="0" tIns="0" rIns="0" bIns="0" rtlCol="0" anchor="t"/>
          <a:lstStyle/>
          <a:p>
            <a:pPr marL="342900" indent="-342900" algn="l">
              <a:lnSpc>
                <a:spcPts val="1350"/>
              </a:lnSpc>
              <a:buSzPct val="100000"/>
              <a:buChar char="•"/>
            </a:pPr>
            <a:r>
              <a:rPr lang="en-US" sz="1600" dirty="0">
                <a:solidFill>
                  <a:srgbClr val="272525"/>
                </a:solidFill>
                <a:latin typeface="Times New Roman" panose="02020603050405020304" charset="0"/>
                <a:ea typeface="Montserrat" panose="00000500000000000000" pitchFamily="34" charset="-122"/>
                <a:cs typeface="Times New Roman" panose="02020603050405020304" charset="0"/>
              </a:rPr>
              <a:t>Hãy kiểm tra lại bản nếu quá cũ thì hãy update lại bằng lệnh này ở trong Anaconda Prompt (miniconda3) :</a:t>
            </a:r>
            <a:endParaRPr lang="en-US" sz="1600" dirty="0">
              <a:latin typeface="Times New Roman" panose="02020603050405020304" charset="0"/>
              <a:cs typeface="Times New Roman" panose="02020603050405020304" charset="0"/>
            </a:endParaRPr>
          </a:p>
        </p:txBody>
      </p:sp>
      <p:sp>
        <p:nvSpPr>
          <p:cNvPr id="12" name="Text 9"/>
          <p:cNvSpPr/>
          <p:nvPr/>
        </p:nvSpPr>
        <p:spPr>
          <a:xfrm>
            <a:off x="379095" y="6161167"/>
            <a:ext cx="4447342" cy="173355"/>
          </a:xfrm>
          <a:prstGeom prst="rect">
            <a:avLst/>
          </a:prstGeom>
          <a:noFill/>
        </p:spPr>
        <p:txBody>
          <a:bodyPr wrap="none" lIns="0" tIns="0" rIns="0" bIns="0" rtlCol="0" anchor="t"/>
          <a:lstStyle/>
          <a:p>
            <a:pPr marL="0" indent="0">
              <a:lnSpc>
                <a:spcPts val="1350"/>
              </a:lnSpc>
              <a:buNone/>
            </a:pPr>
            <a:r>
              <a:rPr lang="en-US" dirty="0">
                <a:solidFill>
                  <a:srgbClr val="272525"/>
                </a:solidFill>
                <a:latin typeface="Times New Roman" panose="02020603050405020304" charset="0"/>
                <a:ea typeface="Montserrat" panose="00000500000000000000" pitchFamily="34" charset="-122"/>
                <a:cs typeface="Times New Roman" panose="02020603050405020304" charset="0"/>
              </a:rPr>
              <a:t>  →  conda update conda</a:t>
            </a:r>
            <a:endParaRPr lang="en-US" dirty="0">
              <a:latin typeface="Times New Roman" panose="02020603050405020304" charset="0"/>
              <a:cs typeface="Times New Roman" panose="02020603050405020304" charset="0"/>
            </a:endParaRPr>
          </a:p>
        </p:txBody>
      </p:sp>
      <p:sp>
        <p:nvSpPr>
          <p:cNvPr id="13" name="Text 10"/>
          <p:cNvSpPr/>
          <p:nvPr/>
        </p:nvSpPr>
        <p:spPr>
          <a:xfrm>
            <a:off x="5098375" y="924758"/>
            <a:ext cx="2289929" cy="178118"/>
          </a:xfrm>
          <a:prstGeom prst="rect">
            <a:avLst/>
          </a:prstGeom>
          <a:noFill/>
        </p:spPr>
        <p:txBody>
          <a:bodyPr wrap="none" lIns="0" tIns="0" rIns="0" bIns="0" rtlCol="0" anchor="t"/>
          <a:lstStyle/>
          <a:p>
            <a:pPr marL="0" indent="0">
              <a:lnSpc>
                <a:spcPts val="1400"/>
              </a:lnSpc>
              <a:buNone/>
            </a:pPr>
            <a:r>
              <a:rPr lang="en-US" sz="1100" b="1" dirty="0">
                <a:solidFill>
                  <a:srgbClr val="7068F4"/>
                </a:solidFill>
                <a:latin typeface="Times New Roman" panose="02020603050405020304" charset="0"/>
                <a:ea typeface="Barlow" panose="00000800000000000000" pitchFamily="34" charset="-122"/>
                <a:cs typeface="Times New Roman" panose="02020603050405020304" charset="0"/>
              </a:rPr>
              <a:t>2.Tạo và Kích Hoạt Môi Trường Conda</a:t>
            </a:r>
            <a:endParaRPr lang="en-US" sz="1100" dirty="0">
              <a:latin typeface="Times New Roman" panose="02020603050405020304" charset="0"/>
              <a:cs typeface="Times New Roman" panose="02020603050405020304" charset="0"/>
            </a:endParaRPr>
          </a:p>
        </p:txBody>
      </p:sp>
      <p:sp>
        <p:nvSpPr>
          <p:cNvPr id="14" name="Text 11"/>
          <p:cNvSpPr/>
          <p:nvPr/>
        </p:nvSpPr>
        <p:spPr>
          <a:xfrm>
            <a:off x="5098375" y="1211104"/>
            <a:ext cx="4447342" cy="346710"/>
          </a:xfrm>
          <a:prstGeom prst="rect">
            <a:avLst/>
          </a:prstGeom>
          <a:noFill/>
        </p:spPr>
        <p:txBody>
          <a:bodyPr wrap="square" lIns="0" tIns="0" rIns="0" bIns="0" rtlCol="0" anchor="t"/>
          <a:lstStyle/>
          <a:p>
            <a:pPr marL="0" indent="0">
              <a:lnSpc>
                <a:spcPts val="1350"/>
              </a:lnSpc>
              <a:buNone/>
            </a:pPr>
            <a:r>
              <a:rPr lang="en-US" sz="850" b="1" dirty="0">
                <a:solidFill>
                  <a:srgbClr val="272525"/>
                </a:solidFill>
                <a:latin typeface="Times New Roman" panose="02020603050405020304" charset="0"/>
                <a:ea typeface="Montserrat" panose="00000500000000000000" pitchFamily="34" charset="-122"/>
                <a:cs typeface="Times New Roman" panose="02020603050405020304" charset="0"/>
              </a:rPr>
              <a:t>Bước 1</a:t>
            </a:r>
            <a:r>
              <a:rPr lang="en-US" sz="850" dirty="0">
                <a:solidFill>
                  <a:srgbClr val="272525"/>
                </a:solidFill>
                <a:latin typeface="Times New Roman" panose="02020603050405020304" charset="0"/>
                <a:ea typeface="Montserrat" panose="00000500000000000000" pitchFamily="34" charset="-122"/>
                <a:cs typeface="Times New Roman" panose="02020603050405020304" charset="0"/>
              </a:rPr>
              <a:t>: Đảm bảo rằng bạn đang cài đặt Anaconda3 về PC và đã update lại hiện tại bản là bản mới nhất năm 2024.</a:t>
            </a:r>
            <a:endParaRPr lang="en-US" sz="850" dirty="0">
              <a:latin typeface="Times New Roman" panose="02020603050405020304" charset="0"/>
              <a:cs typeface="Times New Roman" panose="02020603050405020304" charset="0"/>
            </a:endParaRPr>
          </a:p>
        </p:txBody>
      </p:sp>
      <p:sp>
        <p:nvSpPr>
          <p:cNvPr id="15" name="Text 12"/>
          <p:cNvSpPr/>
          <p:nvPr/>
        </p:nvSpPr>
        <p:spPr>
          <a:xfrm>
            <a:off x="5098375" y="1655207"/>
            <a:ext cx="4447342"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Times New Roman" panose="02020603050405020304" charset="0"/>
                <a:ea typeface="Montserrat" panose="00000500000000000000" pitchFamily="34" charset="-122"/>
                <a:cs typeface="Times New Roman" panose="02020603050405020304" charset="0"/>
              </a:rPr>
              <a:t>(Khi bạn đã hoàn thành ) hãy vào vscode và cài đặt như dưới đây.</a:t>
            </a:r>
            <a:endParaRPr lang="en-US" sz="850" dirty="0">
              <a:latin typeface="Times New Roman" panose="02020603050405020304" charset="0"/>
              <a:cs typeface="Times New Roman" panose="02020603050405020304" charset="0"/>
            </a:endParaRPr>
          </a:p>
        </p:txBody>
      </p:sp>
      <p:pic>
        <p:nvPicPr>
          <p:cNvPr id="16" name="Image 1" descr="preencoded.png"/>
          <p:cNvPicPr>
            <a:picLocks noChangeAspect="1"/>
          </p:cNvPicPr>
          <p:nvPr/>
        </p:nvPicPr>
        <p:blipFill>
          <a:blip r:embed="rId2"/>
          <a:stretch>
            <a:fillRect/>
          </a:stretch>
        </p:blipFill>
        <p:spPr>
          <a:xfrm>
            <a:off x="5098375" y="1950363"/>
            <a:ext cx="3446264" cy="1699379"/>
          </a:xfrm>
          <a:prstGeom prst="rect">
            <a:avLst/>
          </a:prstGeom>
        </p:spPr>
      </p:pic>
      <p:sp>
        <p:nvSpPr>
          <p:cNvPr id="17" name="Text 13"/>
          <p:cNvSpPr/>
          <p:nvPr/>
        </p:nvSpPr>
        <p:spPr>
          <a:xfrm>
            <a:off x="5098375" y="3771543"/>
            <a:ext cx="4447342" cy="173355"/>
          </a:xfrm>
          <a:prstGeom prst="rect">
            <a:avLst/>
          </a:prstGeom>
          <a:noFill/>
        </p:spPr>
        <p:txBody>
          <a:bodyPr wrap="none" lIns="0" tIns="0" rIns="0" bIns="0" rtlCol="0" anchor="t"/>
          <a:lstStyle/>
          <a:p>
            <a:pPr marL="0" indent="0">
              <a:lnSpc>
                <a:spcPts val="1350"/>
              </a:lnSpc>
              <a:buNone/>
            </a:pPr>
            <a:endParaRPr lang="en-US" sz="850" dirty="0"/>
          </a:p>
        </p:txBody>
      </p:sp>
      <p:sp>
        <p:nvSpPr>
          <p:cNvPr id="18" name="Text 14"/>
          <p:cNvSpPr/>
          <p:nvPr/>
        </p:nvSpPr>
        <p:spPr>
          <a:xfrm>
            <a:off x="5098375" y="4042291"/>
            <a:ext cx="4447342" cy="346710"/>
          </a:xfrm>
          <a:prstGeom prst="rect">
            <a:avLst/>
          </a:prstGeom>
          <a:noFill/>
        </p:spPr>
        <p:txBody>
          <a:bodyPr wrap="square" lIns="0" tIns="0" rIns="0" bIns="0" rtlCol="0" anchor="t"/>
          <a:lstStyle/>
          <a:p>
            <a:pPr marL="0" indent="0">
              <a:lnSpc>
                <a:spcPts val="1350"/>
              </a:lnSpc>
              <a:buNone/>
            </a:pPr>
            <a:r>
              <a:rPr lang="en-US" sz="850" b="1" dirty="0">
                <a:solidFill>
                  <a:srgbClr val="272525"/>
                </a:solidFill>
                <a:latin typeface="Times New Roman" panose="02020603050405020304" charset="0"/>
                <a:ea typeface="Montserrat" panose="00000500000000000000" pitchFamily="34" charset="-122"/>
                <a:cs typeface="Times New Roman" panose="02020603050405020304" charset="0"/>
              </a:rPr>
              <a:t>Bước 2 </a:t>
            </a:r>
            <a:r>
              <a:rPr lang="en-US" sz="850" dirty="0">
                <a:solidFill>
                  <a:srgbClr val="272525"/>
                </a:solidFill>
                <a:latin typeface="Times New Roman" panose="02020603050405020304" charset="0"/>
                <a:ea typeface="Montserrat" panose="00000500000000000000" pitchFamily="34" charset="-122"/>
                <a:cs typeface="Times New Roman" panose="02020603050405020304" charset="0"/>
              </a:rPr>
              <a:t>: Bạn có thể tạo một môi trường mới để quản lý các gói và phiên bản Python khác nhau. Ví dụ, để tạo một môi trường mới với Python 3.9, chạy:</a:t>
            </a:r>
            <a:endParaRPr lang="en-US" sz="850" dirty="0">
              <a:latin typeface="Times New Roman" panose="02020603050405020304" charset="0"/>
              <a:cs typeface="Times New Roman" panose="02020603050405020304" charset="0"/>
            </a:endParaRPr>
          </a:p>
        </p:txBody>
      </p:sp>
      <p:sp>
        <p:nvSpPr>
          <p:cNvPr id="19" name="Text 15"/>
          <p:cNvSpPr/>
          <p:nvPr/>
        </p:nvSpPr>
        <p:spPr>
          <a:xfrm>
            <a:off x="5098375" y="4486394"/>
            <a:ext cx="4447342"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Times New Roman" panose="02020603050405020304" charset="0"/>
                <a:ea typeface="Montserrat" panose="00000500000000000000" pitchFamily="34" charset="-122"/>
                <a:cs typeface="Times New Roman" panose="02020603050405020304" charset="0"/>
              </a:rPr>
              <a:t>→conda create --name myenv python=3.9</a:t>
            </a:r>
            <a:endParaRPr lang="en-US" sz="850" dirty="0">
              <a:latin typeface="Times New Roman" panose="02020603050405020304" charset="0"/>
              <a:cs typeface="Times New Roman" panose="02020603050405020304" charset="0"/>
            </a:endParaRPr>
          </a:p>
        </p:txBody>
      </p:sp>
      <p:sp>
        <p:nvSpPr>
          <p:cNvPr id="20" name="Text 16"/>
          <p:cNvSpPr/>
          <p:nvPr/>
        </p:nvSpPr>
        <p:spPr>
          <a:xfrm>
            <a:off x="5098375" y="4757142"/>
            <a:ext cx="4447342" cy="173355"/>
          </a:xfrm>
          <a:prstGeom prst="rect">
            <a:avLst/>
          </a:prstGeom>
          <a:noFill/>
        </p:spPr>
        <p:txBody>
          <a:bodyPr wrap="none" lIns="0" tIns="0" rIns="0" bIns="0" rtlCol="0" anchor="t"/>
          <a:lstStyle/>
          <a:p>
            <a:pPr marL="0" indent="0">
              <a:lnSpc>
                <a:spcPts val="1350"/>
              </a:lnSpc>
              <a:buNone/>
            </a:pPr>
            <a:r>
              <a:rPr lang="en-US" sz="850" b="1" dirty="0">
                <a:solidFill>
                  <a:srgbClr val="272525"/>
                </a:solidFill>
                <a:latin typeface="Times New Roman" panose="02020603050405020304" charset="0"/>
                <a:ea typeface="Montserrat" panose="00000500000000000000" pitchFamily="34" charset="-122"/>
                <a:cs typeface="Times New Roman" panose="02020603050405020304" charset="0"/>
              </a:rPr>
              <a:t>Bước 3 </a:t>
            </a:r>
            <a:r>
              <a:rPr lang="en-US" sz="850" dirty="0">
                <a:solidFill>
                  <a:srgbClr val="272525"/>
                </a:solidFill>
                <a:latin typeface="Times New Roman" panose="02020603050405020304" charset="0"/>
                <a:ea typeface="Montserrat" panose="00000500000000000000" pitchFamily="34" charset="-122"/>
                <a:cs typeface="Times New Roman" panose="02020603050405020304" charset="0"/>
              </a:rPr>
              <a:t>:  Kích hoạt môi trường </a:t>
            </a:r>
            <a:endParaRPr lang="en-US" sz="850" dirty="0">
              <a:latin typeface="Times New Roman" panose="02020603050405020304" charset="0"/>
              <a:cs typeface="Times New Roman" panose="02020603050405020304" charset="0"/>
            </a:endParaRPr>
          </a:p>
        </p:txBody>
      </p:sp>
      <p:sp>
        <p:nvSpPr>
          <p:cNvPr id="21" name="Text 17"/>
          <p:cNvSpPr/>
          <p:nvPr/>
        </p:nvSpPr>
        <p:spPr>
          <a:xfrm>
            <a:off x="5098375" y="5027890"/>
            <a:ext cx="4447342"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Times New Roman" panose="02020603050405020304" charset="0"/>
                <a:ea typeface="Montserrat" panose="00000500000000000000" pitchFamily="34" charset="-122"/>
                <a:cs typeface="Times New Roman" panose="02020603050405020304" charset="0"/>
              </a:rPr>
              <a:t>Sau khi tạo môi trường, kích hoạt nó để sử dụng:</a:t>
            </a:r>
            <a:endParaRPr lang="en-US" sz="850" dirty="0">
              <a:latin typeface="Times New Roman" panose="02020603050405020304" charset="0"/>
              <a:cs typeface="Times New Roman" panose="02020603050405020304" charset="0"/>
            </a:endParaRPr>
          </a:p>
        </p:txBody>
      </p:sp>
      <p:sp>
        <p:nvSpPr>
          <p:cNvPr id="22" name="Text 18"/>
          <p:cNvSpPr/>
          <p:nvPr/>
        </p:nvSpPr>
        <p:spPr>
          <a:xfrm>
            <a:off x="5098375" y="5298638"/>
            <a:ext cx="4447342"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Times New Roman" panose="02020603050405020304" charset="0"/>
                <a:ea typeface="Montserrat" panose="00000500000000000000" pitchFamily="34" charset="-122"/>
                <a:cs typeface="Times New Roman" panose="02020603050405020304" charset="0"/>
              </a:rPr>
              <a:t>→conda activate myenv</a:t>
            </a:r>
            <a:endParaRPr lang="en-US" sz="850" dirty="0">
              <a:latin typeface="Times New Roman" panose="02020603050405020304" charset="0"/>
              <a:cs typeface="Times New Roman" panose="02020603050405020304" charset="0"/>
            </a:endParaRPr>
          </a:p>
        </p:txBody>
      </p:sp>
      <p:sp>
        <p:nvSpPr>
          <p:cNvPr id="23" name="Text 19"/>
          <p:cNvSpPr/>
          <p:nvPr/>
        </p:nvSpPr>
        <p:spPr>
          <a:xfrm>
            <a:off x="5098375" y="5569387"/>
            <a:ext cx="4447342" cy="173355"/>
          </a:xfrm>
          <a:prstGeom prst="rect">
            <a:avLst/>
          </a:prstGeom>
          <a:noFill/>
        </p:spPr>
        <p:txBody>
          <a:bodyPr wrap="none" lIns="0" tIns="0" rIns="0" bIns="0" rtlCol="0" anchor="t"/>
          <a:lstStyle/>
          <a:p>
            <a:pPr marL="0" indent="0">
              <a:lnSpc>
                <a:spcPts val="1350"/>
              </a:lnSpc>
              <a:buNone/>
            </a:pPr>
            <a:r>
              <a:rPr lang="en-US" sz="850" b="1" dirty="0">
                <a:solidFill>
                  <a:srgbClr val="272525"/>
                </a:solidFill>
                <a:latin typeface="Times New Roman" panose="02020603050405020304" charset="0"/>
                <a:ea typeface="Montserrat" panose="00000500000000000000" pitchFamily="34" charset="-122"/>
                <a:cs typeface="Times New Roman" panose="02020603050405020304" charset="0"/>
              </a:rPr>
              <a:t>Bước 4: </a:t>
            </a:r>
            <a:r>
              <a:rPr lang="en-US" sz="850" dirty="0">
                <a:solidFill>
                  <a:srgbClr val="272525"/>
                </a:solidFill>
                <a:latin typeface="Times New Roman" panose="02020603050405020304" charset="0"/>
                <a:ea typeface="Montserrat" panose="00000500000000000000" pitchFamily="34" charset="-122"/>
                <a:cs typeface="Times New Roman" panose="02020603050405020304" charset="0"/>
              </a:rPr>
              <a:t>vào vscode để kiểm tra </a:t>
            </a:r>
            <a:endParaRPr lang="en-US" sz="850" dirty="0">
              <a:latin typeface="Times New Roman" panose="02020603050405020304" charset="0"/>
              <a:cs typeface="Times New Roman" panose="02020603050405020304" charset="0"/>
            </a:endParaRPr>
          </a:p>
        </p:txBody>
      </p:sp>
      <p:pic>
        <p:nvPicPr>
          <p:cNvPr id="24" name="Image 2" descr="preencoded.png"/>
          <p:cNvPicPr>
            <a:picLocks noChangeAspect="1"/>
          </p:cNvPicPr>
          <p:nvPr/>
        </p:nvPicPr>
        <p:blipFill>
          <a:blip r:embed="rId3"/>
          <a:stretch>
            <a:fillRect/>
          </a:stretch>
        </p:blipFill>
        <p:spPr>
          <a:xfrm>
            <a:off x="5098415" y="5864860"/>
            <a:ext cx="4461510" cy="2322195"/>
          </a:xfrm>
          <a:prstGeom prst="rect">
            <a:avLst/>
          </a:prstGeom>
        </p:spPr>
      </p:pic>
      <p:sp>
        <p:nvSpPr>
          <p:cNvPr id="25" name="Text 20"/>
          <p:cNvSpPr/>
          <p:nvPr/>
        </p:nvSpPr>
        <p:spPr>
          <a:xfrm>
            <a:off x="5098375" y="8531900"/>
            <a:ext cx="4447342" cy="173355"/>
          </a:xfrm>
          <a:prstGeom prst="rect">
            <a:avLst/>
          </a:prstGeom>
          <a:noFill/>
        </p:spPr>
        <p:txBody>
          <a:bodyPr wrap="none" lIns="0" tIns="0" rIns="0" bIns="0" rtlCol="0" anchor="t"/>
          <a:lstStyle/>
          <a:p>
            <a:pPr marL="0" indent="0">
              <a:lnSpc>
                <a:spcPts val="1350"/>
              </a:lnSpc>
              <a:buNone/>
            </a:pPr>
            <a:endParaRPr lang="en-US" sz="850" dirty="0"/>
          </a:p>
        </p:txBody>
      </p:sp>
      <p:sp>
        <p:nvSpPr>
          <p:cNvPr id="26" name="Text 21"/>
          <p:cNvSpPr/>
          <p:nvPr/>
        </p:nvSpPr>
        <p:spPr>
          <a:xfrm>
            <a:off x="9817656" y="924758"/>
            <a:ext cx="4447342" cy="356235"/>
          </a:xfrm>
          <a:prstGeom prst="rect">
            <a:avLst/>
          </a:prstGeom>
          <a:noFill/>
        </p:spPr>
        <p:txBody>
          <a:bodyPr wrap="square" lIns="0" tIns="0" rIns="0" bIns="0" rtlCol="0" anchor="t"/>
          <a:lstStyle/>
          <a:p>
            <a:pPr marL="0" indent="0">
              <a:lnSpc>
                <a:spcPts val="1400"/>
              </a:lnSpc>
              <a:buNone/>
            </a:pPr>
            <a:r>
              <a:rPr lang="en-US" sz="1100" b="1" dirty="0">
                <a:solidFill>
                  <a:srgbClr val="7068F4"/>
                </a:solidFill>
                <a:latin typeface="Times New Roman" panose="02020603050405020304" charset="0"/>
                <a:ea typeface="Barlow" panose="00000800000000000000" pitchFamily="34" charset="-122"/>
                <a:cs typeface="Times New Roman" panose="02020603050405020304" charset="0"/>
              </a:rPr>
              <a:t>3. Cài Đặt Các Gói Python trong dư án này để có thể chạy ổn định tránh phát sinh lỗi không đáng có !</a:t>
            </a:r>
            <a:endParaRPr lang="en-US" sz="1100" dirty="0">
              <a:latin typeface="Times New Roman" panose="02020603050405020304" charset="0"/>
              <a:cs typeface="Times New Roman" panose="02020603050405020304" charset="0"/>
            </a:endParaRPr>
          </a:p>
        </p:txBody>
      </p:sp>
      <p:sp>
        <p:nvSpPr>
          <p:cNvPr id="27" name="Text 22"/>
          <p:cNvSpPr/>
          <p:nvPr/>
        </p:nvSpPr>
        <p:spPr>
          <a:xfrm>
            <a:off x="9817656" y="1389221"/>
            <a:ext cx="4447342"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Times New Roman" panose="02020603050405020304" charset="0"/>
                <a:ea typeface="Montserrat" panose="00000500000000000000" pitchFamily="34" charset="-122"/>
                <a:cs typeface="Times New Roman" panose="02020603050405020304" charset="0"/>
              </a:rPr>
              <a:t>hãy vào phần có biểu tượng windows 11</a:t>
            </a:r>
            <a:endParaRPr lang="en-US" sz="850" dirty="0">
              <a:latin typeface="Times New Roman" panose="02020603050405020304" charset="0"/>
              <a:cs typeface="Times New Roman" panose="02020603050405020304" charset="0"/>
            </a:endParaRPr>
          </a:p>
        </p:txBody>
      </p:sp>
      <p:sp>
        <p:nvSpPr>
          <p:cNvPr id="28" name="Text 23"/>
          <p:cNvSpPr/>
          <p:nvPr/>
        </p:nvSpPr>
        <p:spPr>
          <a:xfrm>
            <a:off x="9817656" y="1659969"/>
            <a:ext cx="4447342" cy="346710"/>
          </a:xfrm>
          <a:prstGeom prst="rect">
            <a:avLst/>
          </a:prstGeom>
          <a:noFill/>
        </p:spPr>
        <p:txBody>
          <a:bodyPr wrap="square" lIns="0" tIns="0" rIns="0" bIns="0" rtlCol="0" anchor="t"/>
          <a:lstStyle/>
          <a:p>
            <a:pPr marL="0" indent="0">
              <a:lnSpc>
                <a:spcPts val="1350"/>
              </a:lnSpc>
              <a:buNone/>
            </a:pPr>
            <a:r>
              <a:rPr lang="en-US" sz="850" dirty="0">
                <a:solidFill>
                  <a:srgbClr val="272525"/>
                </a:solidFill>
                <a:latin typeface="Times New Roman" panose="02020603050405020304" charset="0"/>
                <a:ea typeface="Montserrat" panose="00000500000000000000" pitchFamily="34" charset="-122"/>
                <a:cs typeface="Times New Roman" panose="02020603050405020304" charset="0"/>
              </a:rPr>
              <a:t>hãy chú ý rằng hiện tại đang dùng trên môi trường conda  nên khi cài đặt hay update bất kì gì hãy có 1 keywork : conda install……</a:t>
            </a:r>
            <a:endParaRPr lang="en-US" sz="850" dirty="0">
              <a:latin typeface="Times New Roman" panose="02020603050405020304" charset="0"/>
              <a:cs typeface="Times New Roman" panose="02020603050405020304" charset="0"/>
            </a:endParaRPr>
          </a:p>
        </p:txBody>
      </p:sp>
      <p:sp>
        <p:nvSpPr>
          <p:cNvPr id="29" name="Text 24"/>
          <p:cNvSpPr/>
          <p:nvPr/>
        </p:nvSpPr>
        <p:spPr>
          <a:xfrm>
            <a:off x="9990773" y="2104073"/>
            <a:ext cx="4274225" cy="173355"/>
          </a:xfrm>
          <a:prstGeom prst="rect">
            <a:avLst/>
          </a:prstGeom>
          <a:noFill/>
        </p:spPr>
        <p:txBody>
          <a:bodyPr wrap="none" lIns="0" tIns="0" rIns="0" bIns="0" rtlCol="0" anchor="t"/>
          <a:lstStyle/>
          <a:p>
            <a:pPr marL="342900" indent="-342900" algn="l">
              <a:lnSpc>
                <a:spcPts val="1350"/>
              </a:lnSpc>
              <a:buSzPct val="100000"/>
              <a:buChar char="•"/>
            </a:pPr>
            <a:r>
              <a:rPr lang="en-US" sz="850" dirty="0">
                <a:solidFill>
                  <a:srgbClr val="272525"/>
                </a:solidFill>
                <a:latin typeface="Times New Roman" panose="02020603050405020304" charset="0"/>
                <a:ea typeface="Montserrat" panose="00000500000000000000" pitchFamily="34" charset="-122"/>
                <a:cs typeface="Times New Roman" panose="02020603050405020304" charset="0"/>
              </a:rPr>
              <a:t>hãy search : Anaconda Prompt (miniconda3) </a:t>
            </a:r>
            <a:endParaRPr lang="en-US" sz="850" dirty="0">
              <a:latin typeface="Times New Roman" panose="02020603050405020304" charset="0"/>
              <a:cs typeface="Times New Roman" panose="02020603050405020304" charset="0"/>
            </a:endParaRPr>
          </a:p>
        </p:txBody>
      </p:sp>
      <p:pic>
        <p:nvPicPr>
          <p:cNvPr id="30" name="Image 3" descr="preencoded.png"/>
          <p:cNvPicPr>
            <a:picLocks noChangeAspect="1"/>
          </p:cNvPicPr>
          <p:nvPr/>
        </p:nvPicPr>
        <p:blipFill>
          <a:blip r:embed="rId4"/>
          <a:stretch>
            <a:fillRect/>
          </a:stretch>
        </p:blipFill>
        <p:spPr>
          <a:xfrm>
            <a:off x="9817656" y="2399228"/>
            <a:ext cx="2430661" cy="304562"/>
          </a:xfrm>
          <a:prstGeom prst="rect">
            <a:avLst/>
          </a:prstGeom>
        </p:spPr>
      </p:pic>
      <p:sp>
        <p:nvSpPr>
          <p:cNvPr id="31" name="Text 25"/>
          <p:cNvSpPr/>
          <p:nvPr/>
        </p:nvSpPr>
        <p:spPr>
          <a:xfrm>
            <a:off x="9817656" y="2825591"/>
            <a:ext cx="4447342"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Times New Roman" panose="02020603050405020304" charset="0"/>
                <a:ea typeface="Montserrat" panose="00000500000000000000" pitchFamily="34" charset="-122"/>
                <a:cs typeface="Times New Roman" panose="02020603050405020304" charset="0"/>
              </a:rPr>
              <a:t>→conda install numpy pandas</a:t>
            </a:r>
            <a:endParaRPr lang="en-US" sz="850" dirty="0">
              <a:latin typeface="Times New Roman" panose="02020603050405020304" charset="0"/>
              <a:cs typeface="Times New Roman" panose="02020603050405020304" charset="0"/>
            </a:endParaRPr>
          </a:p>
        </p:txBody>
      </p:sp>
      <p:sp>
        <p:nvSpPr>
          <p:cNvPr id="32" name="Text 26"/>
          <p:cNvSpPr/>
          <p:nvPr/>
        </p:nvSpPr>
        <p:spPr>
          <a:xfrm>
            <a:off x="9817656" y="3096339"/>
            <a:ext cx="4447342" cy="346710"/>
          </a:xfrm>
          <a:prstGeom prst="rect">
            <a:avLst/>
          </a:prstGeom>
          <a:noFill/>
        </p:spPr>
        <p:txBody>
          <a:bodyPr wrap="square" lIns="0" tIns="0" rIns="0" bIns="0" rtlCol="0" anchor="t"/>
          <a:lstStyle/>
          <a:p>
            <a:pPr marL="0" indent="0">
              <a:lnSpc>
                <a:spcPts val="1350"/>
              </a:lnSpc>
              <a:buNone/>
            </a:pPr>
            <a:r>
              <a:rPr lang="en-US" sz="850" dirty="0">
                <a:solidFill>
                  <a:srgbClr val="272525"/>
                </a:solidFill>
                <a:latin typeface="Times New Roman" panose="02020603050405020304" charset="0"/>
                <a:ea typeface="Montserrat" panose="00000500000000000000" pitchFamily="34" charset="-122"/>
                <a:cs typeface="Times New Roman" panose="02020603050405020304" charset="0"/>
              </a:rPr>
              <a:t>sure, tôi mong là các bạn đang làm theo những hướng dẫn của tôi để chúng ta có thể bắt đầu vào poject tương lai mà  tui đang nói đến …..</a:t>
            </a:r>
            <a:endParaRPr lang="en-US" sz="850" dirty="0">
              <a:latin typeface="Times New Roman" panose="02020603050405020304" charset="0"/>
              <a:cs typeface="Times New Roman" panose="02020603050405020304" charset="0"/>
            </a:endParaRPr>
          </a:p>
        </p:txBody>
      </p:sp>
      <p:sp>
        <p:nvSpPr>
          <p:cNvPr id="33" name="Text 27"/>
          <p:cNvSpPr/>
          <p:nvPr/>
        </p:nvSpPr>
        <p:spPr>
          <a:xfrm>
            <a:off x="9817656" y="3597593"/>
            <a:ext cx="4447342"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Times New Roman" panose="02020603050405020304" charset="0"/>
                <a:ea typeface="Montserrat" panose="00000500000000000000" pitchFamily="34" charset="-122"/>
                <a:cs typeface="Times New Roman" panose="02020603050405020304" charset="0"/>
              </a:rPr>
              <a:t>thanks you !!!</a:t>
            </a:r>
            <a:endParaRPr lang="en-US" sz="850" dirty="0">
              <a:latin typeface="Times New Roman" panose="02020603050405020304" charset="0"/>
              <a:cs typeface="Times New Roman" panose="02020603050405020304" charset="0"/>
            </a:endParaRPr>
          </a:p>
        </p:txBody>
      </p:sp>
      <p:sp>
        <p:nvSpPr>
          <p:cNvPr id="34" name="Text 28"/>
          <p:cNvSpPr/>
          <p:nvPr/>
        </p:nvSpPr>
        <p:spPr>
          <a:xfrm>
            <a:off x="9817656" y="3811191"/>
            <a:ext cx="4447342" cy="173355"/>
          </a:xfrm>
          <a:prstGeom prst="rect">
            <a:avLst/>
          </a:prstGeom>
          <a:noFill/>
        </p:spPr>
        <p:txBody>
          <a:bodyPr wrap="none" lIns="0" tIns="0" rIns="0" bIns="0" rtlCol="0" anchor="t"/>
          <a:lstStyle/>
          <a:p>
            <a:pPr marL="0" indent="0">
              <a:lnSpc>
                <a:spcPts val="1350"/>
              </a:lnSpc>
              <a:buNone/>
            </a:pPr>
            <a:endParaRPr lang="en-US" sz="850" dirty="0"/>
          </a:p>
        </p:txBody>
      </p:sp>
      <p:sp>
        <p:nvSpPr>
          <p:cNvPr id="35" name="Text 29"/>
          <p:cNvSpPr/>
          <p:nvPr/>
        </p:nvSpPr>
        <p:spPr>
          <a:xfrm>
            <a:off x="379095" y="9107924"/>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6</a:t>
            </a:r>
            <a:endParaRPr lang="en-US" sz="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9095" y="297894"/>
            <a:ext cx="5421749" cy="356235"/>
          </a:xfrm>
          <a:prstGeom prst="rect">
            <a:avLst/>
          </a:prstGeom>
          <a:noFill/>
        </p:spPr>
        <p:txBody>
          <a:bodyPr wrap="none" lIns="0" tIns="0" rIns="0" bIns="0" rtlCol="0" anchor="t"/>
          <a:lstStyle/>
          <a:p>
            <a:pPr marL="0" indent="0">
              <a:lnSpc>
                <a:spcPts val="2800"/>
              </a:lnSpc>
              <a:buNone/>
            </a:pPr>
            <a:r>
              <a:rPr lang="en-US" sz="2200" b="1" dirty="0">
                <a:solidFill>
                  <a:srgbClr val="7068F4"/>
                </a:solidFill>
                <a:latin typeface="Barlow" panose="00000800000000000000" pitchFamily="34" charset="0"/>
                <a:ea typeface="Barlow" panose="00000800000000000000" pitchFamily="34" charset="-122"/>
                <a:cs typeface="Barlow" panose="00000800000000000000" pitchFamily="34" charset="-120"/>
              </a:rPr>
              <a:t>Goals to develop an AI data analysis system</a:t>
            </a:r>
            <a:endParaRPr lang="en-US" sz="2200" dirty="0"/>
          </a:p>
        </p:txBody>
      </p:sp>
      <p:sp>
        <p:nvSpPr>
          <p:cNvPr id="3" name="Text 1"/>
          <p:cNvSpPr/>
          <p:nvPr/>
        </p:nvSpPr>
        <p:spPr>
          <a:xfrm>
            <a:off x="379095" y="816531"/>
            <a:ext cx="4482227" cy="178118"/>
          </a:xfrm>
          <a:prstGeom prst="rect">
            <a:avLst/>
          </a:prstGeom>
          <a:noFill/>
        </p:spPr>
        <p:txBody>
          <a:bodyPr wrap="none" lIns="0" tIns="0" rIns="0" bIns="0" rtlCol="0" anchor="t"/>
          <a:lstStyle/>
          <a:p>
            <a:pPr marL="0" indent="0">
              <a:lnSpc>
                <a:spcPts val="1400"/>
              </a:lnSpc>
              <a:buNone/>
            </a:pPr>
            <a:r>
              <a:rPr lang="en-US" sz="1100" b="1" dirty="0">
                <a:solidFill>
                  <a:srgbClr val="7068F4"/>
                </a:solidFill>
                <a:latin typeface="Barlow" panose="00000800000000000000" pitchFamily="34" charset="0"/>
                <a:ea typeface="Barlow" panose="00000800000000000000" pitchFamily="34" charset="-122"/>
                <a:cs typeface="Barlow" panose="00000800000000000000" pitchFamily="34" charset="-120"/>
              </a:rPr>
              <a:t>1.Thu thập và Khám Phá Cấu Trúc Dữ Liệu và setup môi trường dòng lệnh </a:t>
            </a:r>
            <a:endParaRPr lang="en-US" sz="1100" dirty="0"/>
          </a:p>
        </p:txBody>
      </p:sp>
      <p:sp>
        <p:nvSpPr>
          <p:cNvPr id="4" name="Text 2"/>
          <p:cNvSpPr/>
          <p:nvPr/>
        </p:nvSpPr>
        <p:spPr>
          <a:xfrm>
            <a:off x="379095" y="1157049"/>
            <a:ext cx="13872210" cy="173355"/>
          </a:xfrm>
          <a:prstGeom prst="rect">
            <a:avLst/>
          </a:prstGeom>
          <a:noFill/>
        </p:spPr>
        <p:txBody>
          <a:bodyPr wrap="none" lIns="0" tIns="0" rIns="0" bIns="0" rtlCol="0" anchor="t"/>
          <a:lstStyle/>
          <a:p>
            <a:pPr marL="0" indent="0">
              <a:lnSpc>
                <a:spcPts val="1350"/>
              </a:lnSpc>
              <a:buNone/>
            </a:pPr>
            <a:r>
              <a:rPr lang="en-US" sz="850" b="1"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CSV và XLS</a:t>
            </a: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Đảm bảo rằng bạn có quyền truy cập vào các file CSV và XLS chứa dữ liệu. Tải các file theo đường link tui đã cấp về và để đảm bảo định dạng đúng.</a:t>
            </a:r>
            <a:endParaRPr lang="en-US" sz="850" dirty="0"/>
          </a:p>
        </p:txBody>
      </p:sp>
      <p:sp>
        <p:nvSpPr>
          <p:cNvPr id="5" name="Text 3"/>
          <p:cNvSpPr/>
          <p:nvPr/>
        </p:nvSpPr>
        <p:spPr>
          <a:xfrm>
            <a:off x="552212" y="1452205"/>
            <a:ext cx="13699093" cy="173355"/>
          </a:xfrm>
          <a:prstGeom prst="rect">
            <a:avLst/>
          </a:prstGeom>
          <a:noFill/>
        </p:spPr>
        <p:txBody>
          <a:bodyPr wrap="none" lIns="0" tIns="0" rIns="0" bIns="0" rtlCol="0" anchor="t"/>
          <a:lstStyle/>
          <a:p>
            <a:pPr marL="342900" indent="-342900" algn="l">
              <a:lnSpc>
                <a:spcPts val="1350"/>
              </a:lnSpc>
              <a:buSzPct val="100000"/>
              <a:buChar char="•"/>
            </a:pPr>
            <a:r>
              <a:rPr lang="en-US" sz="850" b="1"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Note !!</a:t>
            </a:r>
            <a:endParaRPr lang="en-US" sz="850" dirty="0"/>
          </a:p>
        </p:txBody>
      </p:sp>
      <p:sp>
        <p:nvSpPr>
          <p:cNvPr id="6" name="Text 4"/>
          <p:cNvSpPr/>
          <p:nvPr/>
        </p:nvSpPr>
        <p:spPr>
          <a:xfrm>
            <a:off x="552212" y="1663422"/>
            <a:ext cx="13699093" cy="173355"/>
          </a:xfrm>
          <a:prstGeom prst="rect">
            <a:avLst/>
          </a:prstGeom>
          <a:noFill/>
        </p:spPr>
        <p:txBody>
          <a:bodyPr wrap="none" lIns="0" tIns="0" rIns="0" bIns="0" rtlCol="0" anchor="t"/>
          <a:lstStyle/>
          <a:p>
            <a:pPr marL="342900" indent="-342900" algn="l">
              <a:lnSpc>
                <a:spcPts val="1350"/>
              </a:lnSpc>
              <a:buSzPct val="100000"/>
              <a:buChar char="•"/>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Chắc rằng bạn đã cài numpy pandas (và những chỉ dẫn của tôi ở trên ) →kiểm tra : conda list numpy pandas </a:t>
            </a:r>
            <a:endParaRPr lang="en-US" sz="850" dirty="0"/>
          </a:p>
        </p:txBody>
      </p:sp>
      <p:sp>
        <p:nvSpPr>
          <p:cNvPr id="7" name="Text 5"/>
          <p:cNvSpPr/>
          <p:nvPr/>
        </p:nvSpPr>
        <p:spPr>
          <a:xfrm>
            <a:off x="552212" y="1874639"/>
            <a:ext cx="13699093" cy="173355"/>
          </a:xfrm>
          <a:prstGeom prst="rect">
            <a:avLst/>
          </a:prstGeom>
          <a:noFill/>
        </p:spPr>
        <p:txBody>
          <a:bodyPr wrap="none" lIns="0" tIns="0" rIns="0" bIns="0" rtlCol="0" anchor="t"/>
          <a:lstStyle/>
          <a:p>
            <a:pPr marL="0" indent="0" algn="l">
              <a:lnSpc>
                <a:spcPts val="1350"/>
              </a:lnSpc>
              <a:buSzPct val="100000"/>
              <a:buNone/>
            </a:pPr>
            <a:r>
              <a:rPr lang="en-US" sz="850" b="1"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Cài Đặt Pandas</a:t>
            </a: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conda install pandas</a:t>
            </a:r>
            <a:endParaRPr lang="en-US" sz="850" dirty="0"/>
          </a:p>
        </p:txBody>
      </p:sp>
      <p:sp>
        <p:nvSpPr>
          <p:cNvPr id="8" name="Text 6"/>
          <p:cNvSpPr/>
          <p:nvPr/>
        </p:nvSpPr>
        <p:spPr>
          <a:xfrm>
            <a:off x="552212" y="2085856"/>
            <a:ext cx="13699093" cy="173355"/>
          </a:xfrm>
          <a:prstGeom prst="rect">
            <a:avLst/>
          </a:prstGeom>
          <a:noFill/>
        </p:spPr>
        <p:txBody>
          <a:bodyPr wrap="none" lIns="0" tIns="0" rIns="0" bIns="0" rtlCol="0" anchor="t"/>
          <a:lstStyle/>
          <a:p>
            <a:pPr marL="0" indent="0" algn="l">
              <a:lnSpc>
                <a:spcPts val="1350"/>
              </a:lnSpc>
              <a:buSzPct val="100000"/>
              <a:buNone/>
            </a:pPr>
            <a:r>
              <a:rPr lang="en-US" sz="850" b="1"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Cài Đặt Các Gói Khác (Nếu Cần)</a:t>
            </a: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dự án của tôi chắc chắn sẽ  cần thêm các gói khác như NumPy, Matplotlib, hoặc Scikit-learn,… bạn có thể cài đặt chúng:</a:t>
            </a:r>
            <a:endParaRPr lang="en-US" sz="850" dirty="0"/>
          </a:p>
        </p:txBody>
      </p:sp>
      <p:sp>
        <p:nvSpPr>
          <p:cNvPr id="9" name="Text 7"/>
          <p:cNvSpPr/>
          <p:nvPr/>
        </p:nvSpPr>
        <p:spPr>
          <a:xfrm>
            <a:off x="379095" y="2381012"/>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→conda install numpy matplotlib scikit-learn</a:t>
            </a:r>
            <a:endParaRPr lang="en-US" sz="850" dirty="0"/>
          </a:p>
        </p:txBody>
      </p:sp>
      <p:sp>
        <p:nvSpPr>
          <p:cNvPr id="10" name="Text 8"/>
          <p:cNvSpPr/>
          <p:nvPr/>
        </p:nvSpPr>
        <p:spPr>
          <a:xfrm>
            <a:off x="379095" y="2676168"/>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→conda install pandas openpyxl xlrd (Dùng để xử lý và phân tích dữ liệu CSV,XLS)</a:t>
            </a:r>
            <a:endParaRPr lang="en-US" sz="850" dirty="0"/>
          </a:p>
        </p:txBody>
      </p:sp>
      <p:sp>
        <p:nvSpPr>
          <p:cNvPr id="11" name="Text 9"/>
          <p:cNvSpPr/>
          <p:nvPr/>
        </p:nvSpPr>
        <p:spPr>
          <a:xfrm>
            <a:off x="379095" y="2971324"/>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 conda install numpy matplotlib scikit-learn (Dùng để vẽ biểu đồ và hình ảnh)</a:t>
            </a:r>
            <a:endParaRPr lang="en-US" sz="850" dirty="0"/>
          </a:p>
        </p:txBody>
      </p:sp>
      <p:sp>
        <p:nvSpPr>
          <p:cNvPr id="12" name="Text 10"/>
          <p:cNvSpPr/>
          <p:nvPr/>
        </p:nvSpPr>
        <p:spPr>
          <a:xfrm>
            <a:off x="379095" y="3266480"/>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 conda install jupyter (Jupyter Notebook sẽ mở trong trình duyệt web)</a:t>
            </a:r>
            <a:endParaRPr lang="en-US" sz="850" dirty="0"/>
          </a:p>
        </p:txBody>
      </p:sp>
      <p:sp>
        <p:nvSpPr>
          <p:cNvPr id="13" name="Text 11"/>
          <p:cNvSpPr/>
          <p:nvPr/>
        </p:nvSpPr>
        <p:spPr>
          <a:xfrm>
            <a:off x="379095" y="3561636"/>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→conda install seaborn (Thư viện xây dựng trên matplotlib để tạo biểu đồ thống kê đẹp hơn)</a:t>
            </a:r>
            <a:endParaRPr lang="en-US" sz="850" dirty="0"/>
          </a:p>
        </p:txBody>
      </p:sp>
      <p:sp>
        <p:nvSpPr>
          <p:cNvPr id="14" name="Text 12"/>
          <p:cNvSpPr/>
          <p:nvPr/>
        </p:nvSpPr>
        <p:spPr>
          <a:xfrm>
            <a:off x="379095" y="3856792"/>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→conda install dask  (ile CSV có kích thước lớn hoặc phức tạp) </a:t>
            </a:r>
            <a:endParaRPr lang="en-US" sz="850" dirty="0"/>
          </a:p>
        </p:txBody>
      </p:sp>
      <p:sp>
        <p:nvSpPr>
          <p:cNvPr id="15" name="Text 13"/>
          <p:cNvSpPr/>
          <p:nvPr/>
        </p:nvSpPr>
        <p:spPr>
          <a:xfrm>
            <a:off x="379095" y="4151947"/>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a:t>
            </a:r>
            <a:r>
              <a:rPr lang="en-US" sz="850" b="1"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Lưu ý quan trọng : </a:t>
            </a: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Vì mplcursors không có trong kho của Conda, bạn sẽ cần sử dụng pip ngay cả khi đang trong môi trường conda. </a:t>
            </a:r>
            <a:endParaRPr lang="en-US" sz="850" dirty="0"/>
          </a:p>
        </p:txBody>
      </p:sp>
      <p:sp>
        <p:nvSpPr>
          <p:cNvPr id="16" name="Text 14"/>
          <p:cNvSpPr/>
          <p:nvPr/>
        </p:nvSpPr>
        <p:spPr>
          <a:xfrm>
            <a:off x="379095" y="4447103"/>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→conda activate myenv</a:t>
            </a:r>
            <a:endParaRPr lang="en-US" sz="850" dirty="0"/>
          </a:p>
        </p:txBody>
      </p:sp>
      <p:pic>
        <p:nvPicPr>
          <p:cNvPr id="17" name="Image 0" descr="preencoded.png"/>
          <p:cNvPicPr>
            <a:picLocks noChangeAspect="1"/>
          </p:cNvPicPr>
          <p:nvPr/>
        </p:nvPicPr>
        <p:blipFill>
          <a:blip r:embed="rId1"/>
          <a:stretch>
            <a:fillRect/>
          </a:stretch>
        </p:blipFill>
        <p:spPr>
          <a:xfrm>
            <a:off x="379095" y="4742259"/>
            <a:ext cx="2255282" cy="526852"/>
          </a:xfrm>
          <a:prstGeom prst="rect">
            <a:avLst/>
          </a:prstGeom>
        </p:spPr>
      </p:pic>
      <p:sp>
        <p:nvSpPr>
          <p:cNvPr id="18" name="Text 15"/>
          <p:cNvSpPr/>
          <p:nvPr/>
        </p:nvSpPr>
        <p:spPr>
          <a:xfrm>
            <a:off x="379095" y="5390912"/>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→cài đặt mplcursors bằng pip trong môi trường đã kích hoạt: pip install mplcursors</a:t>
            </a:r>
            <a:endParaRPr lang="en-US" sz="850" dirty="0"/>
          </a:p>
        </p:txBody>
      </p:sp>
      <p:sp>
        <p:nvSpPr>
          <p:cNvPr id="19" name="Text 16"/>
          <p:cNvSpPr/>
          <p:nvPr/>
        </p:nvSpPr>
        <p:spPr>
          <a:xfrm>
            <a:off x="552212" y="5686068"/>
            <a:ext cx="13699093" cy="173355"/>
          </a:xfrm>
          <a:prstGeom prst="rect">
            <a:avLst/>
          </a:prstGeom>
          <a:noFill/>
        </p:spPr>
        <p:txBody>
          <a:bodyPr wrap="none" lIns="0" tIns="0" rIns="0" bIns="0" rtlCol="0" anchor="t"/>
          <a:lstStyle/>
          <a:p>
            <a:pPr marL="342900" indent="-342900" algn="l">
              <a:lnSpc>
                <a:spcPts val="1350"/>
              </a:lnSpc>
              <a:buSzPct val="100000"/>
              <a:buChar char="•"/>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Các bạn hãy cài đặt trong phần terminal của python hoặc Anaconda Prompt (miniconda3).</a:t>
            </a:r>
            <a:endParaRPr lang="en-US" sz="850" dirty="0"/>
          </a:p>
        </p:txBody>
      </p:sp>
      <p:sp>
        <p:nvSpPr>
          <p:cNvPr id="20" name="Text 17"/>
          <p:cNvSpPr/>
          <p:nvPr/>
        </p:nvSpPr>
        <p:spPr>
          <a:xfrm>
            <a:off x="552212" y="5897285"/>
            <a:ext cx="13699093" cy="173355"/>
          </a:xfrm>
          <a:prstGeom prst="rect">
            <a:avLst/>
          </a:prstGeom>
          <a:noFill/>
        </p:spPr>
        <p:txBody>
          <a:bodyPr wrap="none" lIns="0" tIns="0" rIns="0" bIns="0" rtlCol="0" anchor="t"/>
          <a:lstStyle/>
          <a:p>
            <a:pPr marL="342900" indent="-342900" algn="l">
              <a:lnSpc>
                <a:spcPts val="1350"/>
              </a:lnSpc>
              <a:buSzPct val="100000"/>
              <a:buChar char="•"/>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Khi bạn đã cài đặt xong những thứ tui đã dặn dò tôi sẽ cung cấp cho bạn 1 file python đã  code của dự án !!</a:t>
            </a:r>
            <a:endParaRPr lang="en-US" sz="850" dirty="0"/>
          </a:p>
        </p:txBody>
      </p:sp>
      <p:sp>
        <p:nvSpPr>
          <p:cNvPr id="21" name="Text 18"/>
          <p:cNvSpPr/>
          <p:nvPr/>
        </p:nvSpPr>
        <p:spPr>
          <a:xfrm>
            <a:off x="379095" y="6192441"/>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Hãy truy cập vào đây để tải nó tui tên file IOT_AND_AI.py và có thể chạy thử :    </a:t>
            </a:r>
            <a:r>
              <a:rPr lang="en-US" sz="850" u="sng" dirty="0">
                <a:solidFill>
                  <a:srgbClr val="7068F4"/>
                </a:solidFill>
                <a:latin typeface="Montserrat" panose="00000500000000000000" pitchFamily="34" charset="0"/>
                <a:ea typeface="Montserrat" panose="00000500000000000000" pitchFamily="34" charset="-122"/>
                <a:cs typeface="Montserrat" panose="00000500000000000000" pitchFamily="34" charset="-120"/>
              </a:rPr>
              <a:t>https://github.com/PhanDat2210/Project_AI_IOT_TL.git</a:t>
            </a:r>
            <a:endParaRPr lang="en-US" sz="850" dirty="0"/>
          </a:p>
        </p:txBody>
      </p:sp>
      <p:pic>
        <p:nvPicPr>
          <p:cNvPr id="22" name="Image 1" descr="preencoded.png"/>
          <p:cNvPicPr>
            <a:picLocks noChangeAspect="1"/>
          </p:cNvPicPr>
          <p:nvPr/>
        </p:nvPicPr>
        <p:blipFill>
          <a:blip r:embed="rId2"/>
          <a:stretch>
            <a:fillRect/>
          </a:stretch>
        </p:blipFill>
        <p:spPr>
          <a:xfrm>
            <a:off x="379095" y="6487597"/>
            <a:ext cx="6170414" cy="1401842"/>
          </a:xfrm>
          <a:prstGeom prst="rect">
            <a:avLst/>
          </a:prstGeom>
        </p:spPr>
      </p:pic>
      <p:sp>
        <p:nvSpPr>
          <p:cNvPr id="23" name="Text 19"/>
          <p:cNvSpPr/>
          <p:nvPr/>
        </p:nvSpPr>
        <p:spPr>
          <a:xfrm>
            <a:off x="379095" y="8194715"/>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7</a:t>
            </a:r>
            <a:endParaRPr lang="en-US" sz="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58522" y="821888"/>
            <a:ext cx="5369362" cy="524828"/>
          </a:xfrm>
          <a:prstGeom prst="rect">
            <a:avLst/>
          </a:prstGeom>
          <a:noFill/>
        </p:spPr>
        <p:txBody>
          <a:bodyPr wrap="none" lIns="0" tIns="0" rIns="0" bIns="0" rtlCol="0" anchor="t"/>
          <a:lstStyle/>
          <a:p>
            <a:pPr marL="0" indent="0">
              <a:lnSpc>
                <a:spcPts val="4100"/>
              </a:lnSpc>
              <a:buNone/>
            </a:pPr>
            <a:r>
              <a:rPr lang="en-US" sz="3300" b="1" dirty="0">
                <a:solidFill>
                  <a:srgbClr val="7068F4"/>
                </a:solidFill>
                <a:latin typeface="Barlow" panose="00000800000000000000" pitchFamily="34" charset="0"/>
                <a:ea typeface="Barlow" panose="00000800000000000000" pitchFamily="34" charset="-122"/>
                <a:cs typeface="Barlow" panose="00000800000000000000" pitchFamily="34" charset="-120"/>
              </a:rPr>
              <a:t>2.Khám Phá Cấu Trúc Dữ Liệu</a:t>
            </a:r>
            <a:endParaRPr lang="en-US" sz="3300" dirty="0"/>
          </a:p>
        </p:txBody>
      </p:sp>
      <p:sp>
        <p:nvSpPr>
          <p:cNvPr id="3" name="Text 1"/>
          <p:cNvSpPr/>
          <p:nvPr/>
        </p:nvSpPr>
        <p:spPr>
          <a:xfrm>
            <a:off x="558522" y="1586032"/>
            <a:ext cx="4695468" cy="262533"/>
          </a:xfrm>
          <a:prstGeom prst="rect">
            <a:avLst/>
          </a:prstGeom>
          <a:noFill/>
        </p:spPr>
        <p:txBody>
          <a:bodyPr wrap="none" lIns="0" tIns="0" rIns="0" bIns="0" rtlCol="0" anchor="t"/>
          <a:lstStyle/>
          <a:p>
            <a:pPr marL="0" indent="0">
              <a:lnSpc>
                <a:spcPts val="2050"/>
              </a:lnSpc>
              <a:buNone/>
            </a:pPr>
            <a:r>
              <a:rPr lang="en-US" sz="1650" b="1" dirty="0">
                <a:solidFill>
                  <a:srgbClr val="7068F4"/>
                </a:solidFill>
                <a:latin typeface="Barlow" panose="00000800000000000000" pitchFamily="34" charset="0"/>
                <a:ea typeface="Barlow" panose="00000800000000000000" pitchFamily="34" charset="-122"/>
                <a:cs typeface="Barlow" panose="00000800000000000000" pitchFamily="34" charset="-120"/>
              </a:rPr>
              <a:t>1.Khám Phá Cấu Trúc Dữ Liệu có thể bạn nên biết !!!</a:t>
            </a:r>
            <a:endParaRPr lang="en-US" sz="1650" dirty="0"/>
          </a:p>
        </p:txBody>
      </p:sp>
      <p:sp>
        <p:nvSpPr>
          <p:cNvPr id="4" name="Text 2"/>
          <p:cNvSpPr/>
          <p:nvPr/>
        </p:nvSpPr>
        <p:spPr>
          <a:xfrm>
            <a:off x="558522" y="2087880"/>
            <a:ext cx="13513356" cy="255270"/>
          </a:xfrm>
          <a:prstGeom prst="rect">
            <a:avLst/>
          </a:prstGeom>
          <a:noFill/>
        </p:spPr>
        <p:txBody>
          <a:bodyPr wrap="none" lIns="0" tIns="0" rIns="0" bIns="0" rtlCol="0" anchor="t"/>
          <a:lstStyle/>
          <a:p>
            <a:pPr marL="0" indent="0">
              <a:lnSpc>
                <a:spcPts val="2000"/>
              </a:lnSpc>
              <a:buNone/>
            </a:pPr>
            <a:r>
              <a:rPr lang="en-US" sz="1250" b="1"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Thông Tin Cơ Bản</a:t>
            </a:r>
            <a:r>
              <a:rPr lang="en-US" sz="12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a:t>
            </a:r>
            <a:endParaRPr lang="en-US" sz="1250" dirty="0"/>
          </a:p>
        </p:txBody>
      </p:sp>
      <p:sp>
        <p:nvSpPr>
          <p:cNvPr id="5" name="Text 3"/>
          <p:cNvSpPr/>
          <p:nvPr/>
        </p:nvSpPr>
        <p:spPr>
          <a:xfrm>
            <a:off x="813792" y="2522577"/>
            <a:ext cx="13258086" cy="255270"/>
          </a:xfrm>
          <a:prstGeom prst="rect">
            <a:avLst/>
          </a:prstGeom>
          <a:noFill/>
        </p:spPr>
        <p:txBody>
          <a:bodyPr wrap="none" lIns="0" tIns="0" rIns="0" bIns="0" rtlCol="0" anchor="t"/>
          <a:lstStyle/>
          <a:p>
            <a:pPr marL="342900" indent="-342900" algn="l">
              <a:lnSpc>
                <a:spcPts val="2000"/>
              </a:lnSpc>
              <a:buSzPct val="100000"/>
              <a:buChar char="•"/>
            </a:pPr>
            <a:r>
              <a:rPr lang="en-US" sz="12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Hiện tại, tôi đã chuẩn bị các tập tin dữ liệu từ cả các nguồn cũ và mới. Để minh họa, tôi sẽ sử dụng một tập tin đầu tiên làm ví dụ.</a:t>
            </a:r>
            <a:endParaRPr lang="en-US" sz="1250" dirty="0"/>
          </a:p>
        </p:txBody>
      </p:sp>
      <p:sp>
        <p:nvSpPr>
          <p:cNvPr id="6" name="Text 4"/>
          <p:cNvSpPr/>
          <p:nvPr/>
        </p:nvSpPr>
        <p:spPr>
          <a:xfrm>
            <a:off x="813792" y="2833688"/>
            <a:ext cx="13258086" cy="510540"/>
          </a:xfrm>
          <a:prstGeom prst="rect">
            <a:avLst/>
          </a:prstGeom>
          <a:noFill/>
        </p:spPr>
        <p:txBody>
          <a:bodyPr wrap="square" lIns="0" tIns="0" rIns="0" bIns="0" rtlCol="0" anchor="t"/>
          <a:lstStyle/>
          <a:p>
            <a:pPr marL="342900" indent="-342900" algn="l">
              <a:lnSpc>
                <a:spcPts val="2000"/>
              </a:lnSpc>
              <a:buSzPct val="100000"/>
              <a:buChar char="•"/>
            </a:pPr>
            <a:r>
              <a:rPr lang="en-US" sz="12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Dữ liệu trong các tập tin CSV và XLS hiện tại đã bị xáo trộn và có khối lượng lớn. Tôi sẽ sử dụng tập tin bất kì trong thư mục Production_Crops_Livestock_E_Americas  để trình bày và làm rõ vấn đề này.</a:t>
            </a:r>
            <a:endParaRPr lang="en-US" sz="1250" dirty="0"/>
          </a:p>
        </p:txBody>
      </p:sp>
      <p:sp>
        <p:nvSpPr>
          <p:cNvPr id="7" name="Text 5"/>
          <p:cNvSpPr/>
          <p:nvPr/>
        </p:nvSpPr>
        <p:spPr>
          <a:xfrm>
            <a:off x="558522" y="3523655"/>
            <a:ext cx="13513356" cy="255270"/>
          </a:xfrm>
          <a:prstGeom prst="rect">
            <a:avLst/>
          </a:prstGeom>
          <a:noFill/>
        </p:spPr>
        <p:txBody>
          <a:bodyPr wrap="none" lIns="0" tIns="0" rIns="0" bIns="0" rtlCol="0" anchor="t"/>
          <a:lstStyle/>
          <a:p>
            <a:pPr marL="0" indent="0">
              <a:lnSpc>
                <a:spcPts val="2000"/>
              </a:lnSpc>
              <a:buNone/>
            </a:pPr>
            <a:r>
              <a:rPr lang="en-US" sz="12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a:t>
            </a:r>
            <a:r>
              <a:rPr lang="en-US" sz="1250" b="1"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Đường dẫn tập tin</a:t>
            </a:r>
            <a:r>
              <a:rPr lang="en-US" sz="12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C:\Users\datzi\Downloads\dữ liệu (FAOSTAT)\Production_Crops_Livestock_E_Americas\Production_Crops_Livestock_E_Americas_NOFLAG.csv  </a:t>
            </a:r>
            <a:endParaRPr lang="en-US" sz="1250" dirty="0"/>
          </a:p>
        </p:txBody>
      </p:sp>
      <p:sp>
        <p:nvSpPr>
          <p:cNvPr id="8" name="Text 6"/>
          <p:cNvSpPr/>
          <p:nvPr/>
        </p:nvSpPr>
        <p:spPr>
          <a:xfrm>
            <a:off x="558522" y="3958352"/>
            <a:ext cx="13513356" cy="255270"/>
          </a:xfrm>
          <a:prstGeom prst="rect">
            <a:avLst/>
          </a:prstGeom>
          <a:noFill/>
        </p:spPr>
        <p:txBody>
          <a:bodyPr wrap="none" lIns="0" tIns="0" rIns="0" bIns="0" rtlCol="0" anchor="t"/>
          <a:lstStyle/>
          <a:p>
            <a:pPr marL="0" indent="0">
              <a:lnSpc>
                <a:spcPts val="2000"/>
              </a:lnSpc>
              <a:buNone/>
            </a:pPr>
            <a:r>
              <a:rPr lang="en-US" sz="12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Hiện tại, tôi muốn thực hiện việc lọc dữ liệu để loại bỏ những thông tin không cần thiết mà không làm ảnh hưởng quá nhiều đến cấu trúc của tệp tin gốc.</a:t>
            </a:r>
            <a:endParaRPr lang="en-US" sz="1250" dirty="0"/>
          </a:p>
        </p:txBody>
      </p:sp>
      <p:sp>
        <p:nvSpPr>
          <p:cNvPr id="9" name="Text 7"/>
          <p:cNvSpPr/>
          <p:nvPr/>
        </p:nvSpPr>
        <p:spPr>
          <a:xfrm>
            <a:off x="558522" y="4393049"/>
            <a:ext cx="13513356" cy="255270"/>
          </a:xfrm>
          <a:prstGeom prst="rect">
            <a:avLst/>
          </a:prstGeom>
          <a:noFill/>
        </p:spPr>
        <p:txBody>
          <a:bodyPr wrap="none" lIns="0" tIns="0" rIns="0" bIns="0" rtlCol="0" anchor="t"/>
          <a:lstStyle/>
          <a:p>
            <a:pPr marL="0" indent="0">
              <a:lnSpc>
                <a:spcPts val="2000"/>
              </a:lnSpc>
              <a:buNone/>
            </a:pPr>
            <a:r>
              <a:rPr lang="en-US" sz="12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Tôi mong là các bạn đã làm theo những hướng dẫn và tải đẩy đủ để chúng ta cùng bắt đầu khám phá và phân tích những dữ liệu trong  các tập tin CSV và XLS .</a:t>
            </a:r>
            <a:endParaRPr lang="en-US" sz="1250" dirty="0"/>
          </a:p>
        </p:txBody>
      </p:sp>
      <p:sp>
        <p:nvSpPr>
          <p:cNvPr id="10" name="Text 8"/>
          <p:cNvSpPr/>
          <p:nvPr/>
        </p:nvSpPr>
        <p:spPr>
          <a:xfrm>
            <a:off x="558522" y="4827746"/>
            <a:ext cx="13513356" cy="255270"/>
          </a:xfrm>
          <a:prstGeom prst="rect">
            <a:avLst/>
          </a:prstGeom>
          <a:noFill/>
        </p:spPr>
        <p:txBody>
          <a:bodyPr wrap="none" lIns="0" tIns="0" rIns="0" bIns="0" rtlCol="0" anchor="t"/>
          <a:lstStyle/>
          <a:p>
            <a:pPr marL="0" indent="0">
              <a:lnSpc>
                <a:spcPts val="2000"/>
              </a:lnSpc>
              <a:buNone/>
            </a:pPr>
            <a:r>
              <a:rPr lang="en-US" sz="12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Trước khi bắt đầu bạn hãy vào vscode và tải giúp tôi rainbow CSV !!!</a:t>
            </a:r>
            <a:endParaRPr lang="en-US" sz="1250" dirty="0"/>
          </a:p>
        </p:txBody>
      </p:sp>
      <p:pic>
        <p:nvPicPr>
          <p:cNvPr id="11" name="Image 0" descr="preencoded.png"/>
          <p:cNvPicPr>
            <a:picLocks noChangeAspect="1"/>
          </p:cNvPicPr>
          <p:nvPr/>
        </p:nvPicPr>
        <p:blipFill>
          <a:blip r:embed="rId1"/>
          <a:stretch>
            <a:fillRect/>
          </a:stretch>
        </p:blipFill>
        <p:spPr>
          <a:xfrm>
            <a:off x="558522" y="5262443"/>
            <a:ext cx="5146477" cy="1436132"/>
          </a:xfrm>
          <a:prstGeom prst="rect">
            <a:avLst/>
          </a:prstGeom>
        </p:spPr>
      </p:pic>
      <p:sp>
        <p:nvSpPr>
          <p:cNvPr id="12" name="Text 9"/>
          <p:cNvSpPr/>
          <p:nvPr/>
        </p:nvSpPr>
        <p:spPr>
          <a:xfrm>
            <a:off x="558522" y="7152442"/>
            <a:ext cx="13513356" cy="255270"/>
          </a:xfrm>
          <a:prstGeom prst="rect">
            <a:avLst/>
          </a:prstGeom>
          <a:noFill/>
        </p:spPr>
        <p:txBody>
          <a:bodyPr wrap="none" lIns="0" tIns="0" rIns="0" bIns="0" rtlCol="0" anchor="t"/>
          <a:lstStyle/>
          <a:p>
            <a:pPr marL="0" indent="0">
              <a:lnSpc>
                <a:spcPts val="2000"/>
              </a:lnSpc>
              <a:buNone/>
            </a:pPr>
            <a:r>
              <a:rPr lang="en-US" sz="12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8</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9095" y="297894"/>
            <a:ext cx="4048958" cy="356235"/>
          </a:xfrm>
          <a:prstGeom prst="rect">
            <a:avLst/>
          </a:prstGeom>
          <a:noFill/>
        </p:spPr>
        <p:txBody>
          <a:bodyPr wrap="none" lIns="0" tIns="0" rIns="0" bIns="0" rtlCol="0" anchor="t"/>
          <a:lstStyle/>
          <a:p>
            <a:pPr marL="0" indent="0">
              <a:lnSpc>
                <a:spcPts val="2800"/>
              </a:lnSpc>
              <a:buNone/>
            </a:pPr>
            <a:r>
              <a:rPr lang="en-US" sz="2200" b="1" dirty="0">
                <a:solidFill>
                  <a:srgbClr val="7068F4"/>
                </a:solidFill>
                <a:latin typeface="Barlow" panose="00000800000000000000" pitchFamily="34" charset="0"/>
                <a:ea typeface="Barlow" panose="00000800000000000000" pitchFamily="34" charset="-122"/>
                <a:cs typeface="Barlow" panose="00000800000000000000" pitchFamily="34" charset="-120"/>
              </a:rPr>
              <a:t>Let's start with a demo project!!</a:t>
            </a:r>
            <a:endParaRPr lang="en-US" sz="2200" dirty="0"/>
          </a:p>
        </p:txBody>
      </p:sp>
      <p:sp>
        <p:nvSpPr>
          <p:cNvPr id="3" name="Text 1"/>
          <p:cNvSpPr/>
          <p:nvPr/>
        </p:nvSpPr>
        <p:spPr>
          <a:xfrm>
            <a:off x="379095" y="816531"/>
            <a:ext cx="13872210" cy="173355"/>
          </a:xfrm>
          <a:prstGeom prst="rect">
            <a:avLst/>
          </a:prstGeom>
          <a:noFill/>
        </p:spPr>
        <p:txBody>
          <a:bodyPr wrap="none" lIns="0" tIns="0" rIns="0" bIns="0" rtlCol="0" anchor="t"/>
          <a:lstStyle/>
          <a:p>
            <a:pPr marL="0" indent="0">
              <a:lnSpc>
                <a:spcPts val="1350"/>
              </a:lnSpc>
              <a:buNone/>
            </a:pPr>
            <a:r>
              <a:rPr lang="en-US" sz="850" b="1"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Tôi đã cung cấp cho bạn đường dẫn để tải dự án này hãy ở phía trên </a:t>
            </a: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a:t>
            </a:r>
            <a:endParaRPr lang="en-US" sz="850" dirty="0"/>
          </a:p>
        </p:txBody>
      </p:sp>
      <p:sp>
        <p:nvSpPr>
          <p:cNvPr id="4" name="Text 2"/>
          <p:cNvSpPr/>
          <p:nvPr/>
        </p:nvSpPr>
        <p:spPr>
          <a:xfrm>
            <a:off x="379095" y="1111687"/>
            <a:ext cx="13872210" cy="173355"/>
          </a:xfrm>
          <a:prstGeom prst="rect">
            <a:avLst/>
          </a:prstGeom>
          <a:noFill/>
        </p:spPr>
        <p:txBody>
          <a:bodyPr wrap="none" lIns="0" tIns="0" rIns="0" bIns="0" rtlCol="0" anchor="t"/>
          <a:lstStyle/>
          <a:p>
            <a:pPr marL="0" indent="0">
              <a:lnSpc>
                <a:spcPts val="1350"/>
              </a:lnSpc>
              <a:buNone/>
            </a:pPr>
            <a:r>
              <a:rPr lang="en-US" sz="850" b="1"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Bước 1: Hãy Tải File từ GitHub và sẽ được 1 file Project_AI_IOT_TL-main hãy giải nén file đó ra . </a:t>
            </a:r>
            <a:endParaRPr lang="en-US" sz="850" dirty="0"/>
          </a:p>
        </p:txBody>
      </p:sp>
      <p:sp>
        <p:nvSpPr>
          <p:cNvPr id="5" name="Text 3"/>
          <p:cNvSpPr/>
          <p:nvPr/>
        </p:nvSpPr>
        <p:spPr>
          <a:xfrm>
            <a:off x="379095" y="1406843"/>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a:t>
            </a:r>
            <a:r>
              <a:rPr lang="en-US" sz="850" u="sng" dirty="0">
                <a:solidFill>
                  <a:srgbClr val="7068F4"/>
                </a:solidFill>
                <a:latin typeface="Montserrat" panose="00000500000000000000" pitchFamily="34" charset="0"/>
                <a:ea typeface="Montserrat" panose="00000500000000000000" pitchFamily="34" charset="-122"/>
                <a:cs typeface="Montserrat" panose="00000500000000000000" pitchFamily="34" charset="-120"/>
              </a:rPr>
              <a:t>https://github.com/PhanDat2210/Project_AI_IOT_TL.git</a:t>
            </a:r>
            <a:endParaRPr lang="en-US" sz="850" dirty="0"/>
          </a:p>
        </p:txBody>
      </p:sp>
      <p:pic>
        <p:nvPicPr>
          <p:cNvPr id="6" name="Image 0" descr="preencoded.png"/>
          <p:cNvPicPr>
            <a:picLocks noChangeAspect="1"/>
          </p:cNvPicPr>
          <p:nvPr/>
        </p:nvPicPr>
        <p:blipFill>
          <a:blip r:embed="rId1"/>
          <a:stretch>
            <a:fillRect/>
          </a:stretch>
        </p:blipFill>
        <p:spPr>
          <a:xfrm>
            <a:off x="5769412" y="1701998"/>
            <a:ext cx="3091458" cy="2746772"/>
          </a:xfrm>
          <a:prstGeom prst="rect">
            <a:avLst/>
          </a:prstGeom>
        </p:spPr>
      </p:pic>
      <p:sp>
        <p:nvSpPr>
          <p:cNvPr id="7" name="Text 4"/>
          <p:cNvSpPr/>
          <p:nvPr/>
        </p:nvSpPr>
        <p:spPr>
          <a:xfrm>
            <a:off x="379095" y="4570571"/>
            <a:ext cx="13872210" cy="173355"/>
          </a:xfrm>
          <a:prstGeom prst="rect">
            <a:avLst/>
          </a:prstGeom>
          <a:noFill/>
        </p:spPr>
        <p:txBody>
          <a:bodyPr wrap="none" lIns="0" tIns="0" rIns="0" bIns="0" rtlCol="0" anchor="t"/>
          <a:lstStyle/>
          <a:p>
            <a:pPr marL="0" indent="0">
              <a:lnSpc>
                <a:spcPts val="1350"/>
              </a:lnSpc>
              <a:buNone/>
            </a:pPr>
            <a:endParaRPr lang="en-US" sz="850" dirty="0"/>
          </a:p>
        </p:txBody>
      </p:sp>
      <p:sp>
        <p:nvSpPr>
          <p:cNvPr id="8" name="Text 5"/>
          <p:cNvSpPr/>
          <p:nvPr/>
        </p:nvSpPr>
        <p:spPr>
          <a:xfrm>
            <a:off x="379095" y="4865727"/>
            <a:ext cx="13872210" cy="173355"/>
          </a:xfrm>
          <a:prstGeom prst="rect">
            <a:avLst/>
          </a:prstGeom>
          <a:noFill/>
        </p:spPr>
        <p:txBody>
          <a:bodyPr wrap="none" lIns="0" tIns="0" rIns="0" bIns="0" rtlCol="0" anchor="t"/>
          <a:lstStyle/>
          <a:p>
            <a:pPr marL="0" indent="0">
              <a:lnSpc>
                <a:spcPts val="1350"/>
              </a:lnSpc>
              <a:buNone/>
            </a:pPr>
            <a:endParaRPr lang="en-US" sz="850" dirty="0"/>
          </a:p>
        </p:txBody>
      </p:sp>
      <p:sp>
        <p:nvSpPr>
          <p:cNvPr id="9" name="Text 6"/>
          <p:cNvSpPr/>
          <p:nvPr/>
        </p:nvSpPr>
        <p:spPr>
          <a:xfrm>
            <a:off x="379095" y="5160883"/>
            <a:ext cx="13872210" cy="173355"/>
          </a:xfrm>
          <a:prstGeom prst="rect">
            <a:avLst/>
          </a:prstGeom>
          <a:noFill/>
        </p:spPr>
        <p:txBody>
          <a:bodyPr wrap="none" lIns="0" tIns="0" rIns="0" bIns="0" rtlCol="0" anchor="t"/>
          <a:lstStyle/>
          <a:p>
            <a:pPr marL="0" indent="0">
              <a:lnSpc>
                <a:spcPts val="1350"/>
              </a:lnSpc>
              <a:buNone/>
            </a:pPr>
            <a:r>
              <a:rPr lang="en-US" sz="850" b="1"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Bước 2: Hãy hãy vở vscode lên vào cho dự án đó vào như hình dưới </a:t>
            </a:r>
            <a:endParaRPr lang="en-US" sz="850" dirty="0"/>
          </a:p>
        </p:txBody>
      </p:sp>
      <p:pic>
        <p:nvPicPr>
          <p:cNvPr id="10" name="Image 1" descr="preencoded.png"/>
          <p:cNvPicPr>
            <a:picLocks noChangeAspect="1"/>
          </p:cNvPicPr>
          <p:nvPr/>
        </p:nvPicPr>
        <p:blipFill>
          <a:blip r:embed="rId2"/>
          <a:stretch>
            <a:fillRect/>
          </a:stretch>
        </p:blipFill>
        <p:spPr>
          <a:xfrm>
            <a:off x="379095" y="5456039"/>
            <a:ext cx="10196632" cy="4692015"/>
          </a:xfrm>
          <a:prstGeom prst="rect">
            <a:avLst/>
          </a:prstGeom>
        </p:spPr>
      </p:pic>
      <p:sp>
        <p:nvSpPr>
          <p:cNvPr id="11" name="Text 7"/>
          <p:cNvSpPr/>
          <p:nvPr/>
        </p:nvSpPr>
        <p:spPr>
          <a:xfrm>
            <a:off x="379095" y="10269855"/>
            <a:ext cx="13872210" cy="173355"/>
          </a:xfrm>
          <a:prstGeom prst="rect">
            <a:avLst/>
          </a:prstGeom>
          <a:noFill/>
        </p:spPr>
        <p:txBody>
          <a:bodyPr wrap="none" lIns="0" tIns="0" rIns="0" bIns="0" rtlCol="0" anchor="t"/>
          <a:lstStyle/>
          <a:p>
            <a:pPr marL="0" indent="0">
              <a:lnSpc>
                <a:spcPts val="1350"/>
              </a:lnSpc>
              <a:buNone/>
            </a:pPr>
            <a:endParaRPr lang="en-US" sz="850" dirty="0"/>
          </a:p>
        </p:txBody>
      </p:sp>
      <p:sp>
        <p:nvSpPr>
          <p:cNvPr id="12" name="Text 8"/>
          <p:cNvSpPr/>
          <p:nvPr/>
        </p:nvSpPr>
        <p:spPr>
          <a:xfrm>
            <a:off x="379095" y="10748486"/>
            <a:ext cx="13872210" cy="173355"/>
          </a:xfrm>
          <a:prstGeom prst="rect">
            <a:avLst/>
          </a:prstGeom>
          <a:noFill/>
        </p:spPr>
        <p:txBody>
          <a:bodyPr wrap="none" lIns="0" tIns="0" rIns="0" bIns="0" rtlCol="0" anchor="t"/>
          <a:lstStyle/>
          <a:p>
            <a:pPr marL="0" indent="0">
              <a:lnSpc>
                <a:spcPts val="1350"/>
              </a:lnSpc>
              <a:buNone/>
            </a:pPr>
            <a:r>
              <a:rPr lang="en-US" sz="850" dirty="0">
                <a:solidFill>
                  <a:srgbClr val="272525"/>
                </a:solidFill>
                <a:latin typeface="Montserrat" panose="00000500000000000000" pitchFamily="34" charset="0"/>
                <a:ea typeface="Montserrat" panose="00000500000000000000" pitchFamily="34" charset="-122"/>
                <a:cs typeface="Montserrat" panose="00000500000000000000" pitchFamily="34" charset="-120"/>
              </a:rPr>
              <a:t>                                                                                                        9</a:t>
            </a:r>
            <a:endParaRPr lang="en-US" sz="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16572</Words>
  <Application>WPS Presentation</Application>
  <PresentationFormat>On-screen Show (16:9)</PresentationFormat>
  <Paragraphs>409</Paragraphs>
  <Slides>20</Slides>
  <Notes>20</Notes>
  <HiddenSlides>0</HiddenSlides>
  <MMClips>0</MMClips>
  <ScaleCrop>false</ScaleCrop>
  <HeadingPairs>
    <vt:vector size="6" baseType="variant">
      <vt:variant>
        <vt:lpstr>已用的字体</vt:lpstr>
      </vt:variant>
      <vt:variant>
        <vt:i4>36</vt:i4>
      </vt:variant>
      <vt:variant>
        <vt:lpstr>主题</vt:lpstr>
      </vt:variant>
      <vt:variant>
        <vt:i4>1</vt:i4>
      </vt:variant>
      <vt:variant>
        <vt:lpstr>幻灯片标题</vt:lpstr>
      </vt:variant>
      <vt:variant>
        <vt:i4>20</vt:i4>
      </vt:variant>
    </vt:vector>
  </HeadingPairs>
  <TitlesOfParts>
    <vt:vector size="57" baseType="lpstr">
      <vt:lpstr>Arial</vt:lpstr>
      <vt:lpstr>SimSun</vt:lpstr>
      <vt:lpstr>Wingdings</vt:lpstr>
      <vt:lpstr>Barlow</vt:lpstr>
      <vt:lpstr>Barlow</vt:lpstr>
      <vt:lpstr>Barlow</vt:lpstr>
      <vt:lpstr>Montserrat</vt:lpstr>
      <vt:lpstr>Montserrat</vt:lpstr>
      <vt:lpstr>Montserrat</vt:lpstr>
      <vt:lpstr>Calibri</vt:lpstr>
      <vt:lpstr>Microsoft YaHei</vt:lpstr>
      <vt:lpstr>Arial Unicode MS</vt:lpstr>
      <vt:lpstr>Calibri Light</vt:lpstr>
      <vt:lpstr>Arial Narrow</vt:lpstr>
      <vt:lpstr>Arial Rounded MT Bold</vt:lpstr>
      <vt:lpstr>Time Now</vt:lpstr>
      <vt:lpstr>0xProto Nerd Font</vt:lpstr>
      <vt:lpstr>Arial Black</vt:lpstr>
      <vt:lpstr>Times New Roman</vt:lpstr>
      <vt:lpstr>Microsoft YaHei UI</vt:lpstr>
      <vt:lpstr>MS UI Gothic</vt:lpstr>
      <vt:lpstr>MS Reference Sans Serif</vt:lpstr>
      <vt:lpstr>MV Boli</vt:lpstr>
      <vt:lpstr>MS PGothic</vt:lpstr>
      <vt:lpstr>Nirmala UI Semilight</vt:lpstr>
      <vt:lpstr>Modern No. 20</vt:lpstr>
      <vt:lpstr>MS Gothic</vt:lpstr>
      <vt:lpstr>Mongolian Baiti</vt:lpstr>
      <vt:lpstr>Mistral</vt:lpstr>
      <vt:lpstr>Microsoft YaHei UI Light</vt:lpstr>
      <vt:lpstr>Microsoft YaHei Light</vt:lpstr>
      <vt:lpstr>Microsoft Yi Baiti</vt:lpstr>
      <vt:lpstr>Trebuchet MS</vt:lpstr>
      <vt:lpstr>Onyx</vt:lpstr>
      <vt:lpstr>Palace Script MT</vt:lpstr>
      <vt:lpstr>Open Sans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Đạt Phan Lê Tiến</cp:lastModifiedBy>
  <cp:revision>3</cp:revision>
  <dcterms:created xsi:type="dcterms:W3CDTF">2024-09-11T10:55:00Z</dcterms:created>
  <dcterms:modified xsi:type="dcterms:W3CDTF">2024-09-11T14:13:11Z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1758D02F14E049748E2251CBDA1DAF9A_12</vt:lpwstr>
  </property>
  <property fmtid="{D5CDD505-2E9C-101B-9397-08002B2CF9AE}" pid="3" name="KSOProductBuildVer">
    <vt:lpwstr>1033-12.2.0.18165</vt:lpwstr>
  </property>
</Properties>
</file>